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-354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n-US" sz="1000" b="0" i="0" u="none" strike="noStrike">
                <a:solidFill>
                  <a:srgbClr val="000000"/>
                </a:solidFill>
                <a:latin typeface="Calibri"/>
              </a:rPr>
              <a:t>Percentage of houses with a fiber access in the rural regions of Sweden</a:t>
            </a:r>
          </a:p>
        </c:rich>
      </c:tx>
      <c:layout>
        <c:manualLayout>
          <c:xMode val="edge"/>
          <c:yMode val="edge"/>
          <c:x val="5.8857699999999999E-2"/>
          <c:y val="0"/>
          <c:w val="0.61629999999999996"/>
          <c:h val="7.7471700000000004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9.3288999999999997E-2"/>
          <c:y val="7.7471700000000004E-2"/>
          <c:w val="0.63433399999999995"/>
          <c:h val="0.847327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GOTLANDS LÄN</c:v>
                </c:pt>
              </c:strCache>
            </c:strRef>
          </c:tx>
          <c:spPr>
            <a:ln w="25400" cap="flat">
              <a:solidFill>
                <a:srgbClr val="4A7DBB"/>
              </a:solidFill>
              <a:prstDash val="solid"/>
              <a:round/>
            </a:ln>
            <a:effectLst>
              <a:outerShdw dist="38100" dir="2700000" algn="tl">
                <a:srgbClr val="000000">
                  <a:alpha val="100000"/>
                </a:srgbClr>
              </a:outerShdw>
            </a:effectLst>
          </c:spPr>
          <c:marker>
            <c:symbol val="diamond"/>
            <c:size val="4"/>
            <c:spPr>
              <a:solidFill>
                <a:srgbClr val="4F81BD"/>
              </a:solidFill>
              <a:ln w="25400" cap="flat">
                <a:solidFill>
                  <a:srgbClr val="4A7DBB"/>
                </a:solidFill>
                <a:prstDash val="solid"/>
                <a:round/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3.7199999999999999E-4</c:v>
                </c:pt>
                <c:pt idx="1">
                  <c:v>3.0061999999999998E-2</c:v>
                </c:pt>
                <c:pt idx="2">
                  <c:v>0.14571200000000001</c:v>
                </c:pt>
                <c:pt idx="3">
                  <c:v>0.26281900000000002</c:v>
                </c:pt>
                <c:pt idx="4">
                  <c:v>0.43981199999999998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TOTALT</c:v>
                </c:pt>
              </c:strCache>
            </c:strRef>
          </c:tx>
          <c:spPr>
            <a:ln w="25400" cap="flat">
              <a:solidFill>
                <a:srgbClr val="BE4B48"/>
              </a:solidFill>
              <a:prstDash val="solid"/>
              <a:round/>
            </a:ln>
            <a:effectLst>
              <a:outerShdw dist="38100" dir="2700000" algn="tl">
                <a:srgbClr val="000000">
                  <a:alpha val="100000"/>
                </a:srgbClr>
              </a:outerShdw>
            </a:effectLst>
          </c:spPr>
          <c:marker>
            <c:symbol val="square"/>
            <c:size val="4"/>
            <c:spPr>
              <a:solidFill>
                <a:srgbClr val="C0504D"/>
              </a:solidFill>
              <a:ln w="25400" cap="flat">
                <a:solidFill>
                  <a:srgbClr val="BE4B48"/>
                </a:solidFill>
                <a:prstDash val="solid"/>
                <a:round/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4.5796999999999997E-2</c:v>
                </c:pt>
                <c:pt idx="1">
                  <c:v>4.9321999999999998E-2</c:v>
                </c:pt>
                <c:pt idx="2">
                  <c:v>6.6996E-2</c:v>
                </c:pt>
                <c:pt idx="3">
                  <c:v>9.2106999999999994E-2</c:v>
                </c:pt>
                <c:pt idx="4">
                  <c:v>0.13157099999999999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STOCKHOLMS LÄN</c:v>
                </c:pt>
              </c:strCache>
            </c:strRef>
          </c:tx>
          <c:spPr>
            <a:ln w="25400" cap="flat">
              <a:solidFill>
                <a:srgbClr val="98B954"/>
              </a:solidFill>
              <a:prstDash val="solid"/>
              <a:round/>
            </a:ln>
            <a:effectLst>
              <a:outerShdw dist="38100" dir="2700000" algn="tl">
                <a:srgbClr val="000000">
                  <a:alpha val="100000"/>
                </a:srgbClr>
              </a:outerShdw>
            </a:effectLst>
          </c:spPr>
          <c:marker>
            <c:symbol val="triangle"/>
            <c:size val="4"/>
            <c:spPr>
              <a:solidFill>
                <a:schemeClr val="accent3"/>
              </a:solidFill>
              <a:ln w="25400" cap="flat">
                <a:solidFill>
                  <a:srgbClr val="98B954"/>
                </a:solidFill>
                <a:prstDash val="solid"/>
                <a:round/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2.1388000000000001E-2</c:v>
                </c:pt>
                <c:pt idx="1">
                  <c:v>1.4362E-2</c:v>
                </c:pt>
                <c:pt idx="2">
                  <c:v>2.8018000000000001E-2</c:v>
                </c:pt>
                <c:pt idx="3">
                  <c:v>3.1830999999999998E-2</c:v>
                </c:pt>
                <c:pt idx="4">
                  <c:v>5.0021000000000003E-2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46240"/>
        <c:axId val="39843328"/>
      </c:lineChart>
      <c:catAx>
        <c:axId val="3954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9843328"/>
        <c:crosses val="autoZero"/>
        <c:auto val="1"/>
        <c:lblAlgn val="ctr"/>
        <c:lblOffset val="100"/>
        <c:noMultiLvlLbl val="1"/>
      </c:catAx>
      <c:valAx>
        <c:axId val="3984332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78787"/>
              </a:solidFill>
              <a:prstDash val="solid"/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9546240"/>
        <c:crosses val="autoZero"/>
        <c:crossBetween val="between"/>
        <c:majorUnit val="0.125"/>
        <c:minorUnit val="6.25E-2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76889200000000002"/>
          <c:y val="0.46700700000000001"/>
          <c:w val="0.23110800000000001"/>
          <c:h val="0.14120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404300000000001"/>
          <c:y val="0.15404300000000001"/>
          <c:w val="0.69191499999999995"/>
          <c:h val="0.679414999999999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Slice 1</c:v>
                </c:pt>
              </c:strCache>
            </c:strRef>
          </c:tx>
          <c:spPr>
            <a:solidFill>
              <a:srgbClr val="2E578B"/>
            </a:solidFill>
            <a:ln w="12700" cap="flat">
              <a:noFill/>
              <a:miter lim="400000"/>
            </a:ln>
            <a:effectLst>
              <a:outerShdw dist="38100" dir="2700000" algn="tl">
                <a:srgbClr val="000000">
                  <a:alpha val="10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5D9548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E7A03C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rgbClr val="FFFFFF"/>
                      </a:solidFill>
                      <a:effectLst>
                        <a:outerShdw blurRad="63500" dist="50800" dir="27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rgbClr val="FFFFFF"/>
                      </a:solidFill>
                      <a:effectLst>
                        <a:outerShdw blurRad="63500" dist="50800" dir="27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rgbClr val="FFFFFF"/>
                      </a:solidFill>
                      <a:effectLst>
                        <a:outerShdw blurRad="63500" dist="50800" dir="27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63500" dist="50800" dir="2700000" algn="tl">
                        <a:srgbClr val="000000">
                          <a:alpha val="5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Property owners</c:v>
                </c:pt>
                <c:pt idx="1">
                  <c:v>Public</c:v>
                </c:pt>
                <c:pt idx="2">
                  <c:v>Commercial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66</c:v>
                </c:pt>
                <c:pt idx="1">
                  <c:v>9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1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4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799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004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3335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7780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2225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6670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1242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5814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0386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4958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stahl-mousa@gotland.se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digitalagotland.se" TargetMode="External"/><Relationship Id="rId4" Type="http://schemas.openxmlformats.org/officeDocument/2006/relationships/hyperlink" Target="http://www.bredbandgotland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0575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8300" y="5092700"/>
            <a:ext cx="533400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926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3062" y="889000"/>
            <a:ext cx="533400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0159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00" y="889000"/>
            <a:ext cx="5334000" cy="797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asted-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9663" y="1889125"/>
            <a:ext cx="4406900" cy="679926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14300" y="106521"/>
            <a:ext cx="10818980" cy="953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Gotlands Digital Road - County &amp; Region Together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2009</a:t>
            </a:r>
            <a:r>
              <a:rPr>
                <a:solidFill>
                  <a:srgbClr val="0433FF"/>
                </a:solidFill>
              </a:rPr>
              <a:t> Scanning the market - 2 pilots in Skanova´s fiber-to-the-farm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2010</a:t>
            </a:r>
            <a:r>
              <a:rPr>
                <a:solidFill>
                  <a:srgbClr val="FF2600"/>
                </a:solidFill>
              </a:rPr>
              <a:t> </a:t>
            </a:r>
            <a:r>
              <a:rPr b="1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rPr>
              <a:t>Broadband Strategy  </a:t>
            </a:r>
            <a:r>
              <a:rPr b="1" u="sng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rPr>
              <a:t>Unanimously adopted</a:t>
            </a:r>
            <a:r>
              <a:rPr>
                <a:solidFill>
                  <a:srgbClr val="FF2600"/>
                </a:solidFill>
              </a:rPr>
              <a:t> — Fiber to </a:t>
            </a:r>
            <a:r>
              <a:rPr b="1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rPr>
              <a:t>ALL</a:t>
            </a:r>
            <a:endParaRPr>
              <a:solidFill>
                <a:srgbClr val="FF2600"/>
              </a:solidFill>
            </a:endParaRP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4 parishes start digging -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Telia</a:t>
            </a:r>
            <a:r>
              <a:t> deliver services 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&gt; 85% joins</a:t>
            </a:r>
            <a:r>
              <a:t>     </a:t>
            </a:r>
            <a:r>
              <a:rPr>
                <a:solidFill>
                  <a:srgbClr val="0433FF"/>
                </a:solidFill>
              </a:rPr>
              <a:t>    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2011</a:t>
            </a:r>
            <a:r>
              <a:rPr>
                <a:solidFill>
                  <a:srgbClr val="0433FF"/>
                </a:solidFill>
              </a:rPr>
              <a:t> Diploma for our ambitions - but lack of fiber</a:t>
            </a: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Local ”umbrella organisation” for parish networks</a:t>
            </a: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Skanova Open Net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2012</a:t>
            </a:r>
            <a:r>
              <a:rPr>
                <a:solidFill>
                  <a:srgbClr val="FF2600"/>
                </a:solidFill>
              </a:rPr>
              <a:t> </a:t>
            </a:r>
            <a:r>
              <a:rPr b="1" i="1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rPr>
              <a:t>Bredbandsbolaget</a:t>
            </a:r>
            <a:endParaRPr>
              <a:solidFill>
                <a:srgbClr val="FF2600"/>
              </a:solidFill>
            </a:endParaRP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2013</a:t>
            </a:r>
            <a:r>
              <a:rPr>
                <a:solidFill>
                  <a:srgbClr val="0433FF"/>
                </a:solidFill>
              </a:rPr>
              <a:t> </a:t>
            </a:r>
            <a:r>
              <a:rPr b="1" i="1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IP Only / Gotland Fiber</a:t>
            </a:r>
            <a:endParaRPr>
              <a:solidFill>
                <a:srgbClr val="0433FF"/>
              </a:solidFill>
            </a:endParaRP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2014</a:t>
            </a:r>
            <a:r>
              <a:rPr>
                <a:solidFill>
                  <a:srgbClr val="FF2600"/>
                </a:solidFill>
              </a:rPr>
              <a:t> Micro-trenching</a:t>
            </a: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Visby is waking-up</a:t>
            </a: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The island join to map out the Regional Digital Agenda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2015</a:t>
            </a:r>
            <a:r>
              <a:rPr>
                <a:solidFill>
                  <a:srgbClr val="0433FF"/>
                </a:solidFill>
              </a:rPr>
              <a:t> </a:t>
            </a:r>
            <a:r>
              <a:rPr b="1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Regional Digital Agenda (RDA)</a:t>
            </a:r>
            <a:r>
              <a:rPr>
                <a:solidFill>
                  <a:srgbClr val="0433FF"/>
                </a:solidFill>
              </a:rPr>
              <a:t> </a:t>
            </a:r>
            <a:r>
              <a:rPr b="1" u="sng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Unanimously adopted</a:t>
            </a:r>
            <a:endParaRPr>
              <a:solidFill>
                <a:srgbClr val="0433FF"/>
              </a:solidFill>
            </a:endParaRP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Gotland top-ranking rural fiber-roll-out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FiberX /Visby Stadsnät</a:t>
            </a:r>
            <a:r>
              <a:t> with Zitius in old town Visby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2016</a:t>
            </a:r>
            <a:r>
              <a:rPr>
                <a:solidFill>
                  <a:srgbClr val="FF2600"/>
                </a:solidFill>
              </a:rPr>
              <a:t> Gotland top-ranking &gt; fastest mobile network</a:t>
            </a: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RDA: 21 out of 76 projects 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✓ and 8 new added</a:t>
            </a:r>
          </a:p>
          <a:p>
            <a:pPr lvl="1" indent="722312"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FF26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 Optic-fiber digging - Completed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9769475" y="8967788"/>
            <a:ext cx="2224088" cy="538162"/>
            <a:chOff x="0" y="0"/>
            <a:chExt cx="2224088" cy="538162"/>
          </a:xfrm>
        </p:grpSpPr>
        <p:pic>
          <p:nvPicPr>
            <p:cNvPr id="73" name="image1.png" descr="C:\Documents and Settings\SAGN05\Mina dokument\REGION GOTLAND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724" y="96482"/>
              <a:ext cx="1046364" cy="404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2.jpeg" descr="http://www.lansstyrelsen.se/gotland/SiteCollectionImages/Sv/om-lansstyrelsen/pressrum/sve_hoger_548_kb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015630" cy="538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1407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5900" y="0"/>
            <a:ext cx="3827462" cy="975201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663575" y="2035175"/>
            <a:ext cx="5334000" cy="47244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we have achieved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How have we done it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What did it cost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Our next step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Send-off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sz="half" idx="1"/>
          </p:nvPr>
        </p:nvSpPr>
        <p:spPr>
          <a:xfrm>
            <a:off x="2328862" y="4449762"/>
            <a:ext cx="8604250" cy="5068888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1261157">
              <a:spcBef>
                <a:spcPts val="400"/>
              </a:spcBef>
              <a:buSzTx/>
              <a:buNone/>
              <a:defRPr sz="2425" b="1" i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Outside of Visby</a:t>
            </a:r>
            <a:r>
              <a:rPr b="0" i="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Average cost for digging                        3.5 - 5.50 € / meter</a:t>
            </a:r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Total production cost at                                8 - 10 € / meter</a:t>
            </a:r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Public support, if not commercially built          200 € / house</a:t>
            </a:r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Renting local fiber (6-10years)                        450 € / house</a:t>
            </a:r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Average production cost                                2500 € / house</a:t>
            </a:r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Average direct investment                             1650 € / house</a:t>
            </a:r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261157">
              <a:spcBef>
                <a:spcPts val="400"/>
              </a:spcBef>
              <a:buSzTx/>
              <a:buNone/>
              <a:defRPr sz="2425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Financial support ”fiber-loan” negotiated with local banks</a:t>
            </a:r>
            <a:r>
              <a:rPr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81" name="Chart 81"/>
          <p:cNvGraphicFramePr/>
          <p:nvPr/>
        </p:nvGraphicFramePr>
        <p:xfrm>
          <a:off x="4140400" y="-622894"/>
          <a:ext cx="5442210" cy="544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" name="Shape 82"/>
          <p:cNvSpPr/>
          <p:nvPr/>
        </p:nvSpPr>
        <p:spPr>
          <a:xfrm>
            <a:off x="8926512" y="307975"/>
            <a:ext cx="40005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1300162">
              <a:spcBef>
                <a:spcPts val="500"/>
              </a:spcBef>
              <a:defRPr sz="2500" b="1" i="1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Estimated total financing</a:t>
            </a:r>
          </a:p>
        </p:txBody>
      </p:sp>
      <p:sp>
        <p:nvSpPr>
          <p:cNvPr id="83" name="Shape 83"/>
          <p:cNvSpPr/>
          <p:nvPr/>
        </p:nvSpPr>
        <p:spPr>
          <a:xfrm>
            <a:off x="180975" y="292893"/>
            <a:ext cx="48895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300162">
              <a:spcBef>
                <a:spcPts val="500"/>
              </a:spcBef>
              <a:defRPr sz="2500" b="1" i="1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Estimated total production cost</a:t>
            </a:r>
            <a:r>
              <a:rPr b="0" i="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162"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Fiber roll-out  ～ 55 milj €</a:t>
            </a:r>
          </a:p>
        </p:txBody>
      </p:sp>
      <p:sp>
        <p:nvSpPr>
          <p:cNvPr id="84" name="Shape 84"/>
          <p:cNvSpPr/>
          <p:nvPr/>
        </p:nvSpPr>
        <p:spPr>
          <a:xfrm>
            <a:off x="1220787" y="4422775"/>
            <a:ext cx="10818813" cy="0"/>
          </a:xfrm>
          <a:prstGeom prst="line">
            <a:avLst/>
          </a:prstGeom>
          <a:ln w="12700">
            <a:solidFill>
              <a:srgbClr val="4A7EB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9558338" y="1027112"/>
            <a:ext cx="1190625" cy="657226"/>
          </a:xfrm>
          <a:prstGeom prst="line">
            <a:avLst/>
          </a:prstGeom>
          <a:ln w="50800">
            <a:solidFill>
              <a:srgbClr val="0433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G_873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630237" y="1138237"/>
            <a:ext cx="5334001" cy="4724401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we have achieved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How have we done it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did it cost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Our next step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Send-off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CRW_019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8312" y="4927600"/>
            <a:ext cx="3302000" cy="389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2157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8312" y="1058862"/>
            <a:ext cx="3302000" cy="389255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44462" y="211931"/>
            <a:ext cx="12714288" cy="932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300162"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2015</a:t>
            </a:r>
            <a:r>
              <a:rPr>
                <a:solidFill>
                  <a:schemeClr val="accent2"/>
                </a:solidFill>
              </a:rPr>
              <a:t> 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County Council &amp; Region Gotland adopts Gotlands Regional Digital Agenda (RDA)</a:t>
            </a:r>
          </a:p>
          <a:p>
            <a:pPr algn="l" defTabSz="1300162">
              <a:defRPr sz="1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004887" lvl="1" indent="-369887" algn="l" defTabSz="1300162">
              <a:lnSpc>
                <a:spcPct val="130000"/>
              </a:lnSpc>
              <a:buSzPct val="100000"/>
              <a:buAutoNum type="arabicPeriod"/>
              <a:defRPr sz="2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Digital business development</a:t>
            </a:r>
          </a:p>
          <a:p>
            <a:pPr marL="1004887" lvl="1" indent="-369887" algn="l" defTabSz="1300162">
              <a:lnSpc>
                <a:spcPct val="130000"/>
              </a:lnSpc>
              <a:buSzPct val="100000"/>
              <a:buAutoNum type="arabicPeriod"/>
              <a:defRPr sz="2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e-services - mainly in the public sector</a:t>
            </a:r>
          </a:p>
          <a:p>
            <a:pPr marL="1004887" lvl="1" indent="-369887" algn="l" defTabSz="1300162">
              <a:lnSpc>
                <a:spcPct val="130000"/>
              </a:lnSpc>
              <a:buSzPct val="100000"/>
              <a:buAutoNum type="arabicPeriod"/>
              <a:defRPr sz="2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Broadband, mobile networks, WiFi and robust networks</a:t>
            </a:r>
          </a:p>
          <a:p>
            <a:pPr marL="1004887" lvl="1" indent="-369887" algn="l" defTabSz="1300162">
              <a:lnSpc>
                <a:spcPct val="130000"/>
              </a:lnSpc>
              <a:buSzPct val="100000"/>
              <a:buAutoNum type="arabicPeriod"/>
              <a:defRPr sz="2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Increasing the public interest in and use of IT</a:t>
            </a:r>
          </a:p>
          <a:p>
            <a:pPr marL="1004887" lvl="1" indent="-369887" algn="l" defTabSz="1300162">
              <a:lnSpc>
                <a:spcPct val="130000"/>
              </a:lnSpc>
              <a:buSzPct val="100000"/>
              <a:buAutoNum type="arabicPeriod"/>
              <a:defRPr sz="2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e-health</a:t>
            </a:r>
          </a:p>
          <a:p>
            <a:pPr marL="1004887" lvl="1" indent="-369887" algn="l" defTabSz="1300162">
              <a:lnSpc>
                <a:spcPct val="130000"/>
              </a:lnSpc>
              <a:buSzPct val="100000"/>
              <a:buChar char="•"/>
              <a:defRPr sz="2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Digital GIS to support public services and democratization</a:t>
            </a:r>
          </a:p>
          <a:p>
            <a:pPr marL="1004887" lvl="1" indent="-369887" algn="l" defTabSz="1300162">
              <a:lnSpc>
                <a:spcPct val="130000"/>
              </a:lnSpc>
              <a:buSzPct val="100000"/>
              <a:buChar char="•"/>
              <a:defRPr sz="2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Digital education - from pre-school to University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76 targeted goals aiming at utilizing the fiber roll-out. </a:t>
            </a:r>
          </a:p>
          <a:p>
            <a:pPr algn="l" defTabSz="1300162">
              <a:spcBef>
                <a:spcPts val="500"/>
              </a:spcBef>
              <a:defRPr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1300162">
              <a:spcBef>
                <a:spcPts val="5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2016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Uppsala University Campus Gotland program ”Digital Analysis”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Entrepreneurs start to show interest in digital Gotland: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Pilot-projects (</a:t>
            </a:r>
            <a:r>
              <a:rPr>
                <a:solidFill>
                  <a:srgbClr val="FF2600"/>
                </a:solidFill>
              </a:rPr>
              <a:t>many elderly on-line is our bonus</a:t>
            </a:r>
            <a:r>
              <a:t>)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healthcare, social services, services for elderly, 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handicapped, immigrants, entertainment… 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RDA: 21 out of 76 projects 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✓ … 8 new added</a:t>
            </a:r>
          </a:p>
          <a:p>
            <a:pPr algn="l" defTabSz="1300162">
              <a:spcBef>
                <a:spcPts val="500"/>
              </a:spcBef>
              <a:defRPr sz="1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algn="l" defTabSz="1300162">
              <a:spcBef>
                <a:spcPts val="5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2017 - 2020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Implementing the Regional Digital Agenda</a:t>
            </a:r>
          </a:p>
          <a:p>
            <a:pPr algn="l" defTabSz="1300162">
              <a:spcBef>
                <a:spcPts val="500"/>
              </a:spcBef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Find new partners, business and regions, to help us develop digital Gotland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8639175" y="5364162"/>
            <a:ext cx="689960" cy="444501"/>
            <a:chOff x="0" y="0"/>
            <a:chExt cx="689960" cy="444500"/>
          </a:xfrm>
        </p:grpSpPr>
        <p:sp>
          <p:nvSpPr>
            <p:cNvPr id="93" name="Shape 93"/>
            <p:cNvSpPr/>
            <p:nvPr/>
          </p:nvSpPr>
          <p:spPr>
            <a:xfrm>
              <a:off x="12705" y="25399"/>
              <a:ext cx="67725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1300162">
                <a:lnSpc>
                  <a:spcPct val="135000"/>
                </a:lnSpc>
                <a:spcBef>
                  <a:spcPts val="900"/>
                </a:spcBef>
                <a:defRPr sz="1900">
                  <a:solidFill>
                    <a:srgbClr val="FF26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NEW</a:t>
              </a:r>
            </a:p>
          </p:txBody>
        </p:sp>
        <p:pic>
          <p:nvPicPr>
            <p:cNvPr id="94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79450" cy="444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G_133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8300" y="633412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630237" y="1138237"/>
            <a:ext cx="5334001" cy="4724401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we have achieved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How have we done it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did it cost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Our next step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Send-off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DSCN4496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450" y="4940300"/>
            <a:ext cx="3303588" cy="389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0183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450" y="512762"/>
            <a:ext cx="3303588" cy="3892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4221162" y="1007427"/>
            <a:ext cx="8402638" cy="727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300162">
              <a:lnSpc>
                <a:spcPct val="15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Key-factors for our success</a:t>
            </a:r>
            <a:endParaRPr>
              <a:solidFill>
                <a:schemeClr val="accent2"/>
              </a:solidFill>
            </a:endParaRPr>
          </a:p>
          <a:p>
            <a:pPr algn="l" defTabSz="1300162">
              <a:lnSpc>
                <a:spcPct val="150000"/>
              </a:lnSpc>
              <a:spcBef>
                <a:spcPts val="500"/>
              </a:spcBef>
              <a:defRPr sz="2500" u="sng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Political agreement - Local co-operation</a:t>
            </a:r>
            <a:r>
              <a:rPr u="none"/>
              <a:t> pave-the-way</a:t>
            </a:r>
          </a:p>
          <a:p>
            <a:pPr algn="l" defTabSz="1300162">
              <a:lnSpc>
                <a:spcPct val="150000"/>
              </a:lnSpc>
              <a:spcBef>
                <a:spcPts val="500"/>
              </a:spcBef>
              <a:defRPr sz="2500" u="sng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Coordinator</a:t>
            </a:r>
            <a:r>
              <a:rPr u="none"/>
              <a:t> &lt;&gt; masterplan - facilitator - cheer-leader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Why fiber ? &lt;&gt; Efforts on </a:t>
            </a:r>
            <a:r>
              <a:rPr u="sng"/>
              <a:t>market penetration</a:t>
            </a:r>
            <a:r>
              <a:t> !</a:t>
            </a:r>
          </a:p>
          <a:p>
            <a:pPr lvl="1" indent="711200" algn="l" defTabSz="1300162"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Over 50% joining lower costs very significantly</a:t>
            </a:r>
          </a:p>
          <a:p>
            <a:pPr lvl="1" indent="711200" algn="l" defTabSz="1300162"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Motivates market to build in your remote regions</a:t>
            </a:r>
          </a:p>
          <a:p>
            <a:pPr lvl="1" indent="711200" algn="l" defTabSz="1300162"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Motivates users to look forward to the digitalization</a:t>
            </a:r>
          </a:p>
          <a:p>
            <a:pPr lvl="1" indent="711200" algn="l" defTabSz="1300162"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lvl="1" indent="711200" algn="l" defTabSz="1300162"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1300162">
              <a:lnSpc>
                <a:spcPct val="150000"/>
              </a:lnSpc>
              <a:spcBef>
                <a:spcPts val="5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Key-issues we think need attention …</a:t>
            </a:r>
            <a:endParaRPr>
              <a:solidFill>
                <a:schemeClr val="accent2"/>
              </a:solidFill>
            </a:endParaRPr>
          </a:p>
          <a:p>
            <a:pPr algn="l" defTabSz="1300162">
              <a:lnSpc>
                <a:spcPct val="15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Forget asymmetric capacity! </a:t>
            </a:r>
          </a:p>
          <a:p>
            <a:pPr algn="l" defTabSz="1300162">
              <a:lnSpc>
                <a:spcPct val="15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Digitalization need robust and resilient systems</a:t>
            </a:r>
          </a:p>
          <a:p>
            <a:pPr algn="l" defTabSz="130016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New legislation prevents deployment of extra canalizations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An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7" r="12037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body" sz="half" idx="1"/>
          </p:nvPr>
        </p:nvSpPr>
        <p:spPr>
          <a:xfrm>
            <a:off x="622300" y="4346575"/>
            <a:ext cx="5816600" cy="4524375"/>
          </a:xfrm>
          <a:prstGeom prst="rect">
            <a:avLst/>
          </a:prstGeom>
        </p:spPr>
        <p:txBody>
          <a:bodyPr anchor="t"/>
          <a:lstStyle/>
          <a:p>
            <a:pPr marL="0" indent="0" defTabSz="1000125">
              <a:spcBef>
                <a:spcPts val="300"/>
              </a:spcBef>
              <a:buSzTx/>
              <a:buNone/>
              <a:defRPr sz="1900">
                <a:latin typeface="Calibri"/>
                <a:ea typeface="Calibri"/>
                <a:cs typeface="Calibri"/>
                <a:sym typeface="Calibri"/>
              </a:defRPr>
            </a:pPr>
            <a:r>
              <a:t>You have been listening to:</a:t>
            </a: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000125">
              <a:spcBef>
                <a:spcPts val="300"/>
              </a:spcBef>
              <a:buSzTx/>
              <a:buNone/>
              <a:defRPr sz="1900" b="1">
                <a:latin typeface="+mn-lt"/>
                <a:ea typeface="+mn-ea"/>
                <a:cs typeface="+mn-cs"/>
                <a:sym typeface="Helvetica"/>
              </a:defRPr>
            </a:pPr>
            <a:r>
              <a:t>Anne Mousa Ståhl</a:t>
            </a: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latin typeface="Calibri"/>
                <a:ea typeface="Calibri"/>
                <a:cs typeface="Calibri"/>
                <a:sym typeface="Calibri"/>
              </a:defRPr>
            </a:pPr>
            <a:r>
              <a:t>Coordinator of Broadband roll-out and the </a:t>
            </a: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latin typeface="Calibri"/>
                <a:ea typeface="Calibri"/>
                <a:cs typeface="Calibri"/>
                <a:sym typeface="Calibri"/>
              </a:defRPr>
            </a:pPr>
            <a:r>
              <a:t>implementation of Gotlands Regional Digital Agenda</a:t>
            </a:r>
            <a:r>
              <a:rPr>
                <a:solidFill>
                  <a:schemeClr val="accent2"/>
                </a:solidFill>
              </a:rPr>
              <a:t> </a:t>
            </a: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accent2"/>
              </a:solidFill>
            </a:endParaRP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Region Gotland</a:t>
            </a: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62181 Visby, Sweden</a:t>
            </a: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+46 722 27 33 33</a:t>
            </a:r>
          </a:p>
          <a:p>
            <a:pPr marL="0" indent="0" defTabSz="1000125">
              <a:spcBef>
                <a:spcPts val="300"/>
              </a:spcBef>
              <a:buSzTx/>
              <a:buNone/>
              <a:defRPr sz="1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000125">
              <a:spcBef>
                <a:spcPts val="300"/>
              </a:spcBef>
              <a:buSzTx/>
              <a:buNone/>
              <a:defRPr sz="1900" u="sng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anne.stahl-mousa@gotland.se</a:t>
            </a:r>
            <a:endParaRPr>
              <a:solidFill>
                <a:schemeClr val="accent2"/>
              </a:solidFill>
            </a:endParaRPr>
          </a:p>
          <a:p>
            <a:pPr marL="0" indent="0" defTabSz="1000125">
              <a:spcBef>
                <a:spcPts val="300"/>
              </a:spcBef>
              <a:buSzTx/>
              <a:buNone/>
              <a:defRPr sz="1900" u="sng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www.bredbandgotland.se</a:t>
            </a:r>
            <a:endParaRPr>
              <a:solidFill>
                <a:schemeClr val="accent2"/>
              </a:solidFill>
            </a:endParaRPr>
          </a:p>
          <a:p>
            <a:pPr marL="0" indent="0" defTabSz="1000125">
              <a:spcBef>
                <a:spcPts val="300"/>
              </a:spcBef>
              <a:buSzTx/>
              <a:buNone/>
              <a:defRPr sz="1900" u="sng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www.digitalagotland.se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269875" y="247650"/>
            <a:ext cx="2224088" cy="538163"/>
            <a:chOff x="0" y="0"/>
            <a:chExt cx="2224087" cy="538162"/>
          </a:xfrm>
        </p:grpSpPr>
        <p:pic>
          <p:nvPicPr>
            <p:cNvPr id="106" name="image1.png" descr="C:\Documents and Settings\SAGN05\Mina dokument\REGION GOTLAND.gi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724" y="96482"/>
              <a:ext cx="1046364" cy="404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image2.jpeg" descr="http://www.lansstyrelsen.se/gotland/SiteCollectionImages/Sv/om-lansstyrelsen/pressrum/sve_hoger_548_kb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015630" cy="538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7308850" y="1244600"/>
            <a:ext cx="5316538" cy="3892550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250825" indent="-250825" defTabSz="674687">
              <a:spcBef>
                <a:spcPts val="500"/>
              </a:spcBef>
              <a:buSzPct val="100000"/>
              <a:buFont typeface="Arial"/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50825" indent="-250825" algn="ctr" defTabSz="674687">
              <a:spcBef>
                <a:spcPts val="800"/>
              </a:spcBef>
              <a:buSzTx/>
              <a:buNone/>
              <a:defRPr sz="4400" b="1">
                <a:latin typeface="+mn-lt"/>
                <a:ea typeface="+mn-ea"/>
                <a:cs typeface="+mn-cs"/>
                <a:sym typeface="Helvetica"/>
              </a:defRPr>
            </a:pPr>
            <a:r>
              <a:t>Gotland</a:t>
            </a:r>
            <a:endParaRPr sz="3500"/>
          </a:p>
          <a:p>
            <a:pPr marL="250825" indent="-250825" algn="ctr" defTabSz="674687">
              <a:spcBef>
                <a:spcPts val="0"/>
              </a:spcBef>
              <a:buSzTx/>
              <a:buNone/>
              <a:defRPr sz="3500">
                <a:latin typeface="Tahoma"/>
                <a:ea typeface="Tahoma"/>
                <a:cs typeface="Tahoma"/>
                <a:sym typeface="Tahoma"/>
              </a:defRPr>
            </a:pPr>
            <a:endParaRPr sz="3500"/>
          </a:p>
          <a:p>
            <a:pPr marL="250825" indent="-250825" algn="ctr" defTabSz="674687">
              <a:lnSpc>
                <a:spcPct val="120000"/>
              </a:lnSpc>
              <a:spcBef>
                <a:spcPts val="800"/>
              </a:spcBef>
              <a:buSzTx/>
              <a:buNone/>
              <a:defRPr sz="3500">
                <a:latin typeface="Tahoma"/>
                <a:ea typeface="Tahoma"/>
                <a:cs typeface="Tahoma"/>
                <a:sym typeface="Tahoma"/>
              </a:defRPr>
            </a:pPr>
            <a:r>
              <a:t>From An Analogue Past Towards </a:t>
            </a:r>
          </a:p>
          <a:p>
            <a:pPr marL="250825" indent="-250825" algn="ctr" defTabSz="674687">
              <a:lnSpc>
                <a:spcPct val="120000"/>
              </a:lnSpc>
              <a:spcBef>
                <a:spcPts val="800"/>
              </a:spcBef>
              <a:buSzTx/>
              <a:buNone/>
              <a:defRPr sz="3500">
                <a:latin typeface="Tahoma"/>
                <a:ea typeface="Tahoma"/>
                <a:cs typeface="Tahoma"/>
                <a:sym typeface="Tahoma"/>
              </a:defRPr>
            </a:pPr>
            <a:r>
              <a:t>A Digital Future</a:t>
            </a:r>
          </a:p>
        </p:txBody>
      </p:sp>
      <p:pic>
        <p:nvPicPr>
          <p:cNvPr id="2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275" y="0"/>
            <a:ext cx="6946900" cy="97520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roup 30"/>
          <p:cNvGrpSpPr/>
          <p:nvPr/>
        </p:nvGrpSpPr>
        <p:grpSpPr>
          <a:xfrm>
            <a:off x="8855075" y="9086850"/>
            <a:ext cx="2224088" cy="538162"/>
            <a:chOff x="0" y="0"/>
            <a:chExt cx="2224088" cy="538162"/>
          </a:xfrm>
        </p:grpSpPr>
        <p:pic>
          <p:nvPicPr>
            <p:cNvPr id="28" name="image1.png" descr="C:\Documents and Settings\SAGN05\Mina dokument\REGION GOTLAND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724" y="96482"/>
              <a:ext cx="1046364" cy="404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2.jpeg" descr="http://www.lansstyrelsen.se/gotland/SiteCollectionImages/Sv/om-lansstyrelsen/pressrum/sve_hoger_548_kb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015630" cy="538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142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0176" y="635000"/>
            <a:ext cx="372745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782637" y="2120900"/>
            <a:ext cx="5334001" cy="47244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we have achieved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How have we done it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did it cost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Our next step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Send-off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7780337" y="1681162"/>
            <a:ext cx="4021138" cy="640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r" defTabSz="727075">
              <a:lnSpc>
                <a:spcPct val="135000"/>
              </a:lnSpc>
              <a:spcBef>
                <a:spcPts val="900"/>
              </a:spcBef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Gotland: 180 km x 50 km </a:t>
            </a:r>
          </a:p>
          <a:p>
            <a:pPr algn="l" defTabSz="727075">
              <a:lnSpc>
                <a:spcPct val="135000"/>
              </a:lnSpc>
              <a:spcBef>
                <a:spcPts val="900"/>
              </a:spcBef>
              <a:defRPr sz="21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r" defTabSz="727075">
              <a:lnSpc>
                <a:spcPct val="135000"/>
              </a:lnSpc>
              <a:spcBef>
                <a:spcPts val="500"/>
              </a:spcBef>
              <a:defRPr sz="21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57 498 inhabitants</a:t>
            </a:r>
          </a:p>
          <a:p>
            <a:pPr algn="r" defTabSz="727075">
              <a:lnSpc>
                <a:spcPct val="135000"/>
              </a:lnSpc>
              <a:spcBef>
                <a:spcPts val="500"/>
              </a:spcBef>
              <a:defRPr sz="21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60% outside of Visby</a:t>
            </a:r>
          </a:p>
          <a:p>
            <a:pPr lvl="1" indent="127000" algn="r" defTabSz="727075">
              <a:lnSpc>
                <a:spcPct val="135000"/>
              </a:lnSpc>
              <a:spcBef>
                <a:spcPts val="500"/>
              </a:spcBef>
              <a:defRPr sz="21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slight population growth</a:t>
            </a:r>
          </a:p>
          <a:p>
            <a:pPr lvl="1" indent="127000" algn="r" defTabSz="727075">
              <a:lnSpc>
                <a:spcPct val="135000"/>
              </a:lnSpc>
              <a:spcBef>
                <a:spcPts val="500"/>
              </a:spcBef>
              <a:defRPr sz="21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seasonal residens increase</a:t>
            </a:r>
          </a:p>
          <a:p>
            <a:pPr lvl="1" indent="127000" algn="r" defTabSz="727075">
              <a:lnSpc>
                <a:spcPct val="135000"/>
              </a:lnSpc>
              <a:spcBef>
                <a:spcPts val="500"/>
              </a:spcBef>
              <a:defRPr sz="21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growing slightly older - faster</a:t>
            </a:r>
          </a:p>
          <a:p>
            <a:pPr lvl="1" indent="127000" algn="r" defTabSz="727075">
              <a:lnSpc>
                <a:spcPct val="135000"/>
              </a:lnSpc>
              <a:spcBef>
                <a:spcPts val="500"/>
              </a:spcBef>
              <a:defRPr sz="21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  <a:p>
            <a:pPr algn="l" defTabSz="727075">
              <a:lnSpc>
                <a:spcPct val="135000"/>
              </a:lnSpc>
              <a:spcBef>
                <a:spcPts val="500"/>
              </a:spcBef>
              <a:defRPr sz="21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727075">
              <a:lnSpc>
                <a:spcPct val="135000"/>
              </a:lnSpc>
              <a:spcBef>
                <a:spcPts val="500"/>
              </a:spcBef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Distance from Visby to:</a:t>
            </a:r>
          </a:p>
          <a:p>
            <a:pPr lvl="1" indent="127000" algn="l" defTabSz="727075">
              <a:lnSpc>
                <a:spcPct val="135000"/>
              </a:lnSpc>
              <a:spcBef>
                <a:spcPts val="500"/>
              </a:spcBef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Stockholm 189 km</a:t>
            </a:r>
          </a:p>
          <a:p>
            <a:pPr lvl="1" indent="127000" algn="l" defTabSz="727075">
              <a:lnSpc>
                <a:spcPct val="135000"/>
              </a:lnSpc>
              <a:spcBef>
                <a:spcPts val="500"/>
              </a:spcBef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Riga 358 km</a:t>
            </a:r>
          </a:p>
          <a:p>
            <a:pPr lvl="1" indent="127000" algn="l" defTabSz="727075">
              <a:lnSpc>
                <a:spcPct val="135000"/>
              </a:lnSpc>
              <a:spcBef>
                <a:spcPts val="500"/>
              </a:spcBef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Helsinki 475 km</a:t>
            </a:r>
          </a:p>
        </p:txBody>
      </p:sp>
      <p:pic>
        <p:nvPicPr>
          <p:cNvPr id="36" name="2015-12-07 Sjökablar Gotla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612" y="1651000"/>
            <a:ext cx="6773863" cy="6773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292099" y="371474"/>
            <a:ext cx="5364164" cy="59531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defTabSz="804862">
              <a:lnSpc>
                <a:spcPct val="135000"/>
              </a:lnSpc>
              <a:spcBef>
                <a:spcPts val="500"/>
              </a:spcBef>
              <a:buSzTx/>
              <a:buNone/>
              <a:defRPr sz="30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other aspects of Gotland…</a:t>
            </a:r>
          </a:p>
        </p:txBody>
      </p:sp>
      <p:sp>
        <p:nvSpPr>
          <p:cNvPr id="39" name="Shape 39"/>
          <p:cNvSpPr/>
          <p:nvPr/>
        </p:nvSpPr>
        <p:spPr>
          <a:xfrm>
            <a:off x="109537" y="1027112"/>
            <a:ext cx="6034088" cy="8261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273175">
              <a:defRPr sz="23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&gt;90% workplaces fewer than 5 </a:t>
            </a:r>
          </a:p>
          <a:p>
            <a:pPr algn="l" defTabSz="1273175">
              <a:spcBef>
                <a:spcPts val="1200"/>
              </a:spcBef>
              <a:defRPr sz="23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tax-capacity 87% of national average</a:t>
            </a:r>
          </a:p>
          <a:p>
            <a:pPr algn="l" defTabSz="1273175">
              <a:lnSpc>
                <a:spcPct val="50000"/>
              </a:lnSpc>
              <a:spcBef>
                <a:spcPts val="900"/>
              </a:spcBef>
              <a:defRPr sz="23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l" defTabSz="1273175">
              <a:lnSpc>
                <a:spcPct val="135000"/>
              </a:lnSpc>
              <a:defRPr sz="2300">
                <a:solidFill>
                  <a:srgbClr val="1375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agriculture - food industry (28%), quarrying, tourism, event- &amp; creative industry</a:t>
            </a:r>
          </a:p>
          <a:p>
            <a:pPr algn="l" defTabSz="1273175">
              <a:lnSpc>
                <a:spcPct val="135000"/>
              </a:lnSpc>
              <a:spcBef>
                <a:spcPts val="1700"/>
              </a:spcBef>
              <a:defRPr sz="2300">
                <a:solidFill>
                  <a:srgbClr val="4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Uppsala University Campus Gotlands</a:t>
            </a:r>
          </a:p>
          <a:p>
            <a:pPr algn="l" defTabSz="1273175">
              <a:lnSpc>
                <a:spcPct val="50000"/>
              </a:lnSpc>
              <a:spcBef>
                <a:spcPts val="900"/>
              </a:spcBef>
              <a:defRPr sz="23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l" defTabSz="1273175">
              <a:defRPr sz="23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 million travelers</a:t>
            </a:r>
          </a:p>
          <a:p>
            <a:pPr algn="l" defTabSz="1273175">
              <a:lnSpc>
                <a:spcPct val="135000"/>
              </a:lnSpc>
              <a:spcBef>
                <a:spcPts val="900"/>
              </a:spcBef>
              <a:defRPr sz="23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approaching 1 milj overnight guests</a:t>
            </a:r>
          </a:p>
          <a:p>
            <a:pPr algn="l" defTabSz="1273175">
              <a:lnSpc>
                <a:spcPct val="135000"/>
              </a:lnSpc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  <a:endParaRPr>
              <a:solidFill>
                <a:srgbClr val="007600"/>
              </a:solidFill>
            </a:endParaRPr>
          </a:p>
          <a:p>
            <a:pPr algn="l" defTabSz="1273175">
              <a:lnSpc>
                <a:spcPct val="135000"/>
              </a:lnSpc>
              <a:defRPr sz="23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23500 </a:t>
            </a:r>
            <a:r>
              <a:rPr u="sng"/>
              <a:t>houses</a:t>
            </a:r>
            <a:r>
              <a:t> in rural areas</a:t>
            </a:r>
          </a:p>
          <a:p>
            <a:pPr algn="l" defTabSz="1273175">
              <a:lnSpc>
                <a:spcPct val="135000"/>
              </a:lnSpc>
              <a:spcBef>
                <a:spcPts val="900"/>
              </a:spcBef>
              <a:defRPr sz="23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out of which 9000 are “seasonal houses”</a:t>
            </a:r>
          </a:p>
          <a:p>
            <a:pPr algn="l" defTabSz="1273175">
              <a:lnSpc>
                <a:spcPct val="135000"/>
              </a:lnSpc>
              <a:spcBef>
                <a:spcPts val="900"/>
              </a:spcBef>
              <a:defRPr sz="23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and Visby </a:t>
            </a:r>
          </a:p>
          <a:p>
            <a:pPr algn="l" defTabSz="1273175">
              <a:lnSpc>
                <a:spcPct val="135000"/>
              </a:lnSpc>
              <a:defRPr sz="19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9800 companies and 4500 family businesses</a:t>
            </a:r>
            <a:endParaRPr>
              <a:solidFill>
                <a:srgbClr val="007600"/>
              </a:solidFill>
            </a:endParaRPr>
          </a:p>
          <a:p>
            <a:pPr algn="l" defTabSz="1273175">
              <a:spcBef>
                <a:spcPts val="900"/>
              </a:spcBef>
              <a:defRPr sz="2300">
                <a:solidFill>
                  <a:srgbClr val="0076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07600"/>
              </a:solidFill>
            </a:endParaRPr>
          </a:p>
          <a:p>
            <a:pPr algn="l" defTabSz="1273175">
              <a:lnSpc>
                <a:spcPct val="135000"/>
              </a:lnSpc>
              <a:spcBef>
                <a:spcPts val="900"/>
              </a:spcBef>
              <a:defRPr sz="23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92 parishes </a:t>
            </a:r>
          </a:p>
          <a:p>
            <a:pPr algn="l" defTabSz="1273175">
              <a:lnSpc>
                <a:spcPct val="135000"/>
              </a:lnSpc>
              <a:spcBef>
                <a:spcPts val="900"/>
              </a:spcBef>
              <a:defRPr sz="23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almost each with a fiber node</a:t>
            </a:r>
          </a:p>
        </p:txBody>
      </p:sp>
      <p:pic>
        <p:nvPicPr>
          <p:cNvPr id="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416460">
            <a:off x="5538787" y="146050"/>
            <a:ext cx="2635251" cy="9520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" name="Group 43"/>
          <p:cNvGrpSpPr/>
          <p:nvPr/>
        </p:nvGrpSpPr>
        <p:grpSpPr>
          <a:xfrm>
            <a:off x="8937625" y="4308475"/>
            <a:ext cx="3689350" cy="5037137"/>
            <a:chOff x="0" y="0"/>
            <a:chExt cx="3689350" cy="5037137"/>
          </a:xfrm>
        </p:grpSpPr>
        <p:pic>
          <p:nvPicPr>
            <p:cNvPr id="41" name="Gotlands skolor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89350" cy="5037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" name="Shape 42"/>
            <p:cNvSpPr/>
            <p:nvPr/>
          </p:nvSpPr>
          <p:spPr>
            <a:xfrm>
              <a:off x="948601" y="84010"/>
              <a:ext cx="1096450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0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EDUCATION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067175" y="5754687"/>
            <a:ext cx="2357140" cy="444501"/>
            <a:chOff x="0" y="0"/>
            <a:chExt cx="2357139" cy="444500"/>
          </a:xfrm>
        </p:grpSpPr>
        <p:sp>
          <p:nvSpPr>
            <p:cNvPr id="44" name="Shape 44"/>
            <p:cNvSpPr/>
            <p:nvPr/>
          </p:nvSpPr>
          <p:spPr>
            <a:xfrm>
              <a:off x="12699" y="25399"/>
              <a:ext cx="2344441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1300162">
                <a:lnSpc>
                  <a:spcPct val="135000"/>
                </a:lnSpc>
                <a:spcBef>
                  <a:spcPts val="900"/>
                </a:spcBef>
                <a:defRPr sz="1900">
                  <a:solidFill>
                    <a:srgbClr val="FF26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OUR MAIN TARGET</a:t>
              </a:r>
            </a:p>
          </p:txBody>
        </p:sp>
        <p:pic>
          <p:nvPicPr>
            <p:cNvPr id="45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235200" cy="444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" name="Group 49"/>
          <p:cNvGrpSpPr/>
          <p:nvPr/>
        </p:nvGrpSpPr>
        <p:grpSpPr>
          <a:xfrm>
            <a:off x="2011362" y="8489950"/>
            <a:ext cx="2286335" cy="444500"/>
            <a:chOff x="0" y="0"/>
            <a:chExt cx="2286334" cy="444500"/>
          </a:xfrm>
        </p:grpSpPr>
        <p:sp>
          <p:nvSpPr>
            <p:cNvPr id="47" name="Shape 47"/>
            <p:cNvSpPr/>
            <p:nvPr/>
          </p:nvSpPr>
          <p:spPr>
            <a:xfrm>
              <a:off x="12705" y="25399"/>
              <a:ext cx="2273630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1300162">
                <a:lnSpc>
                  <a:spcPct val="135000"/>
                </a:lnSpc>
                <a:spcBef>
                  <a:spcPts val="900"/>
                </a:spcBef>
                <a:defRPr sz="1900">
                  <a:solidFill>
                    <a:srgbClr val="0433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OUR AREA to cover</a:t>
              </a:r>
            </a:p>
          </p:txBody>
        </p:sp>
        <p:pic>
          <p:nvPicPr>
            <p:cNvPr id="48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30438" cy="444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50" name="Chart 50"/>
          <p:cNvGraphicFramePr/>
          <p:nvPr/>
        </p:nvGraphicFramePr>
        <p:xfrm>
          <a:off x="6563858" y="277037"/>
          <a:ext cx="6598217" cy="360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G_9316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950" y="1347787"/>
            <a:ext cx="5853112" cy="737552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749300" y="1816100"/>
            <a:ext cx="5334000" cy="47244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What we have achieved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How have we done it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did it cost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Our next step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Send-off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104775" y="954087"/>
            <a:ext cx="6403975" cy="8616950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1247775">
              <a:spcBef>
                <a:spcPts val="0"/>
              </a:spcBef>
              <a:buSzTx/>
              <a:buNone/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Optic-fibre access:</a:t>
            </a:r>
          </a:p>
          <a:p>
            <a:pPr marL="0" indent="0" defTabSz="1247775">
              <a:spcBef>
                <a:spcPts val="0"/>
              </a:spcBef>
              <a:buSzTx/>
              <a:buNone/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90(92) parishes finished  </a:t>
            </a:r>
          </a:p>
          <a:p>
            <a:pPr marL="0" indent="0" defTabSz="1247775">
              <a:spcBef>
                <a:spcPts val="0"/>
              </a:spcBef>
              <a:buSzTx/>
              <a:buNone/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+ Visby beyond the walls</a:t>
            </a:r>
          </a:p>
          <a:p>
            <a:pPr marL="0" indent="0" defTabSz="1247775">
              <a:spcBef>
                <a:spcPts val="0"/>
              </a:spcBef>
              <a:buSzTx/>
              <a:buNone/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～90% of the population has access to fiber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Technically no capacity limits …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2010… 100/10 3Play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2015… 250/100 Mbps &lt; 4 or 12 Gbps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Back-bone dimensioned to = present + 20%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"white spots"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    Completion estimated by Q4 2016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Penetration rate: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Permanent residents 80 - 99% 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Seasonal residents 55 - 99 %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In Visby (permanent residents) 55 - 85 %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19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</a:t>
            </a:r>
            <a:r>
              <a:rPr>
                <a:solidFill>
                  <a:srgbClr val="FF2600"/>
                </a:solidFill>
              </a:rPr>
              <a:t>Age group     + 65 have joined</a:t>
            </a:r>
          </a:p>
          <a:p>
            <a:pPr marL="0" indent="0" defTabSz="1247775">
              <a:spcBef>
                <a:spcPts val="400"/>
              </a:spcBef>
              <a:buSzTx/>
              <a:buNone/>
              <a:defRPr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35 - 45 less so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762" y="0"/>
            <a:ext cx="6149976" cy="779463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algn="l" defTabSz="766762">
              <a:defRPr sz="2700" i="1">
                <a:latin typeface="+mn-lt"/>
                <a:ea typeface="+mn-ea"/>
                <a:cs typeface="+mn-cs"/>
                <a:sym typeface="Helvetica"/>
              </a:defRPr>
            </a:pPr>
            <a:r>
              <a:t>Optic fiber roll-out on Gotland</a:t>
            </a:r>
            <a:br/>
            <a:r>
              <a:rPr sz="1400" i="0">
                <a:latin typeface="Calibri"/>
                <a:ea typeface="Calibri"/>
                <a:cs typeface="Calibri"/>
                <a:sym typeface="Calibri"/>
              </a:rPr>
              <a:t>Report date 2016-10-19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4459131" y="953710"/>
            <a:ext cx="1070288" cy="445255"/>
            <a:chOff x="0" y="0"/>
            <a:chExt cx="1070287" cy="445253"/>
          </a:xfrm>
        </p:grpSpPr>
        <p:sp>
          <p:nvSpPr>
            <p:cNvPr id="57" name="Shape 57"/>
            <p:cNvSpPr/>
            <p:nvPr/>
          </p:nvSpPr>
          <p:spPr>
            <a:xfrm rot="21597579">
              <a:off x="12857" y="25777"/>
              <a:ext cx="1040031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1300162">
                <a:lnSpc>
                  <a:spcPct val="135000"/>
                </a:lnSpc>
                <a:spcBef>
                  <a:spcPts val="900"/>
                </a:spcBef>
                <a:defRPr sz="1900">
                  <a:solidFill>
                    <a:srgbClr val="0433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Q3 2016</a:t>
              </a:r>
            </a:p>
          </p:txBody>
        </p:sp>
        <p:pic>
          <p:nvPicPr>
            <p:cNvPr id="58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1597579">
              <a:off x="156" y="376"/>
              <a:ext cx="1069976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0" name="2016-11-16 Optic Fiber Roll-out-filte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350" y="69850"/>
            <a:ext cx="6130925" cy="961231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65087" y="866775"/>
            <a:ext cx="4795838" cy="0"/>
          </a:xfrm>
          <a:prstGeom prst="line">
            <a:avLst/>
          </a:prstGeom>
          <a:ln w="12700">
            <a:solidFill>
              <a:srgbClr val="4A7EBB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2016-11-16 Gotland Network provide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9087" y="101600"/>
            <a:ext cx="6299201" cy="9550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80975" y="65087"/>
            <a:ext cx="5835650" cy="906463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algn="l" defTabSz="1235075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We believe in market competition</a:t>
            </a:r>
          </a:p>
          <a:p>
            <a:pPr algn="l" defTabSz="1235075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- when we can get it….</a:t>
            </a:r>
          </a:p>
        </p:txBody>
      </p:sp>
      <p:sp>
        <p:nvSpPr>
          <p:cNvPr id="65" name="Shape 65"/>
          <p:cNvSpPr/>
          <p:nvPr/>
        </p:nvSpPr>
        <p:spPr>
          <a:xfrm>
            <a:off x="303212" y="963612"/>
            <a:ext cx="4795838" cy="1"/>
          </a:xfrm>
          <a:prstGeom prst="line">
            <a:avLst/>
          </a:prstGeom>
          <a:ln w="12700">
            <a:solidFill>
              <a:srgbClr val="4A7EB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73037" y="1554162"/>
            <a:ext cx="7424738" cy="7624763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Networks owners: 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31 parishes + 5 commercial actors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 a wide variety of network and service providers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3Play from monthly € 35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on-off subscription for seasonal residents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Architecture: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Central design, scalable, resilient and robust, 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latest standards</a:t>
            </a:r>
          </a:p>
          <a:p>
            <a:pPr marL="0" lvl="1" indent="71120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UPS 2+2  4 hours in node </a:t>
            </a:r>
          </a:p>
          <a:p>
            <a:pPr marL="0" lvl="1" indent="71120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       + diesel if needed</a:t>
            </a:r>
          </a:p>
          <a:p>
            <a:pPr marL="0" lvl="1" indent="71120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UPS in homes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Networks automatically switched towards mainland</a:t>
            </a:r>
          </a:p>
          <a:p>
            <a:pPr marL="0" indent="0" defTabSz="1300162">
              <a:spcBef>
                <a:spcPts val="500"/>
              </a:spcBef>
              <a:buSzTx/>
              <a:buNone/>
              <a:defRPr sz="25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Redundant fiber-loops between parishes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G_9318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630237" y="1968500"/>
            <a:ext cx="5334001" cy="47244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we have achieved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How have we done it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What did it cost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Our next step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3200"/>
            </a:pPr>
            <a:r>
              <a:t>Send-off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Egendefinert</PresentationFormat>
  <Paragraphs>191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White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Optic fiber roll-out on Gotland Report date 2016-10-19</vt:lpstr>
      <vt:lpstr>We believe in market competition - when we can get it….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NBA-BRU1</dc:creator>
  <cp:lastModifiedBy>VNB5</cp:lastModifiedBy>
  <cp:revision>1</cp:revision>
  <dcterms:modified xsi:type="dcterms:W3CDTF">2016-11-24T14:40:05Z</dcterms:modified>
</cp:coreProperties>
</file>