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13"/>
  </p:notesMasterIdLst>
  <p:sldIdLst>
    <p:sldId id="281" r:id="rId3"/>
    <p:sldId id="257" r:id="rId4"/>
    <p:sldId id="261" r:id="rId5"/>
    <p:sldId id="266" r:id="rId6"/>
    <p:sldId id="268" r:id="rId7"/>
    <p:sldId id="267" r:id="rId8"/>
    <p:sldId id="274" r:id="rId9"/>
    <p:sldId id="270" r:id="rId10"/>
    <p:sldId id="276" r:id="rId11"/>
    <p:sldId id="272" r:id="rId12"/>
  </p:sldIdLst>
  <p:sldSz cx="6858000" cy="5143500"/>
  <p:notesSz cx="6858000" cy="9144000"/>
  <p:defaultTextStyle>
    <a:defPPr>
      <a:defRPr lang="fi-FI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9AC"/>
    <a:srgbClr val="000066"/>
    <a:srgbClr val="CCFF66"/>
    <a:srgbClr val="99CC00"/>
    <a:srgbClr val="99FF33"/>
    <a:srgbClr val="F66F0A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9" d="100"/>
          <a:sy n="99" d="100"/>
        </p:scale>
        <p:origin x="-348" y="12"/>
      </p:cViewPr>
      <p:guideLst>
        <p:guide orient="horz" pos="16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54B8-C00E-4F7F-A846-2D7D85AF36FD}" type="datetimeFigureOut">
              <a:rPr lang="fi-FI" smtClean="0"/>
              <a:pPr/>
              <a:t>24.11.2016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3C062-3E84-4497-861E-1943444D4E0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499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3C062-3E84-4497-861E-1943444D4E0C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78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blipFill dpi="0" rotWithShape="0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14350" y="941477"/>
            <a:ext cx="5829300" cy="1382273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028700" y="2582365"/>
            <a:ext cx="48006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25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A5455-DBB3-4236-A439-06E42F7CC689}" type="datetime1">
              <a:rPr lang="fi-FI"/>
              <a:pPr>
                <a:defRPr/>
              </a:pPr>
              <a:t>24.11.2016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7D7AF-4D41-40C3-9E60-EDDE104A827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701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DAB44-233C-496B-92B2-E6C427A9435E}" type="datetime1">
              <a:rPr lang="fi-FI"/>
              <a:pPr>
                <a:defRPr/>
              </a:pPr>
              <a:t>24.11.2016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8139E-B43C-422B-8D61-E28A1A298AF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33004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5222452" y="471083"/>
            <a:ext cx="1397581" cy="4535142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471083"/>
            <a:ext cx="4397297" cy="4535142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 rot="5400000">
            <a:off x="-57149" y="4062413"/>
            <a:ext cx="595313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52850-022D-401E-887E-FA9031320930}" type="datetime1">
              <a:rPr lang="fi-FI"/>
              <a:pPr>
                <a:defRPr/>
              </a:pPr>
              <a:t>24.11.2016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 rot="5400000">
            <a:off x="-466129" y="3058121"/>
            <a:ext cx="1413272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 rot="5400000">
            <a:off x="-14287" y="4614863"/>
            <a:ext cx="509588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8376F-F84D-4E49-BB88-46B977CFA2A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3793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7725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14350" y="1597820"/>
            <a:ext cx="5829300" cy="1102519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7A7E3-1F14-42B2-B32E-A23B06379E24}" type="datetime1">
              <a:rPr lang="fi-FI"/>
              <a:pPr>
                <a:defRPr/>
              </a:pPr>
              <a:t>24.11.2016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D1DE8-CAAD-4A60-AC91-443A8B5A033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528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41796-6958-4745-ACFD-F284432D22AD}" type="datetime1">
              <a:rPr lang="fi-FI"/>
              <a:pPr>
                <a:defRPr/>
              </a:pPr>
              <a:t>24.11.2016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732CC-F4EE-413A-9772-47A55540C18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5131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CEBD4-EBA5-4C36-9FEE-93095EF223D7}" type="datetime1">
              <a:rPr lang="fi-FI"/>
              <a:pPr>
                <a:defRPr/>
              </a:pPr>
              <a:t>24.11.2016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0384B-FA05-4A50-9139-1308F114E6F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58416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348615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F7D6A-E4CE-4C23-8B03-840402BE0CB5}" type="datetime1">
              <a:rPr lang="fi-FI"/>
              <a:pPr>
                <a:defRPr/>
              </a:pPr>
              <a:t>24.11.2016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038E8-AD94-4AAF-90B6-4CDCD94C322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3679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42900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342900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3483770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3483770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67F56-C320-4B7F-8F62-A145E6A2CE5A}" type="datetime1">
              <a:rPr lang="fi-FI"/>
              <a:pPr>
                <a:defRPr/>
              </a:pPr>
              <a:t>24.11.2016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02241-6303-42B9-9C7B-9D85CF18137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57155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784E7-9CAE-4ED3-8FEC-A45B72D5D4CF}" type="datetime1">
              <a:rPr lang="fi-FI"/>
              <a:pPr>
                <a:defRPr/>
              </a:pPr>
              <a:t>24.11.2016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230C-AD8F-4FC9-A816-EC45735F3DE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86655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E7896-BEF5-4C39-A6D4-35E3D7F96EB0}" type="datetime1">
              <a:rPr lang="fi-FI"/>
              <a:pPr>
                <a:defRPr/>
              </a:pPr>
              <a:t>24.11.2016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D9096-AB30-488C-A217-96EAC4CA9A2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3593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77E17-2425-4FEE-8B68-A96F242AB7EF}" type="datetime1">
              <a:rPr lang="fi-FI"/>
              <a:pPr>
                <a:defRPr/>
              </a:pPr>
              <a:t>24.11.2016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2BF9-2C3E-4785-897B-DFAE27475CB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594800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42901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681287" y="204789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342901" y="1076327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533A5-749B-44BC-8689-795FB3E55F07}" type="datetime1">
              <a:rPr lang="fi-FI"/>
              <a:pPr>
                <a:defRPr/>
              </a:pPr>
              <a:t>24.11.2016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1FEB5-F64B-4A80-B09A-B2DAE9BC7EA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2471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44216" y="3600450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344216" y="4025504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D9AF3-3A8C-4670-BEAA-B6DE9768BC5B}" type="datetime1">
              <a:rPr lang="fi-FI"/>
              <a:pPr>
                <a:defRPr/>
              </a:pPr>
              <a:t>24.11.2016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616B2-C186-43CA-B0B9-797FD1F9A94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41117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2CBBB-299F-465C-AD6B-31F3A4BDBC03}" type="datetime1">
              <a:rPr lang="fi-FI"/>
              <a:pPr>
                <a:defRPr/>
              </a:pPr>
              <a:t>24.11.2016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4166F-EE80-42A4-9B21-989B83E8FF5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89000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4972050" y="205979"/>
            <a:ext cx="1543050" cy="4388644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342900" y="205979"/>
            <a:ext cx="4514850" cy="4388644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5936E-C028-4A2E-B3ED-3DFE0D192245}" type="datetime1">
              <a:rPr lang="fi-FI"/>
              <a:pPr>
                <a:defRPr/>
              </a:pPr>
              <a:t>24.11.2016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F2B38-4603-4036-89B9-6C86483CE76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9974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5E415-C773-41C3-9156-B3E07F500292}" type="datetime1">
              <a:rPr lang="fi-FI"/>
              <a:pPr>
                <a:defRPr/>
              </a:pPr>
              <a:t>24.11.2016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576D8-108D-455E-95E6-8CE77BBC541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011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6096466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1735" y="2005939"/>
            <a:ext cx="6096466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B24EC-EF43-46C5-8B87-9DB4BA104466}" type="datetime1">
              <a:rPr lang="fi-FI"/>
              <a:pPr>
                <a:defRPr/>
              </a:pPr>
              <a:t>24.11.2016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BFFDB-8CB8-4ECD-974A-F205F1C55E0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3598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2436" y="284416"/>
            <a:ext cx="6155064" cy="85725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02436" y="1200151"/>
            <a:ext cx="2918243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3523094" y="1200151"/>
            <a:ext cx="3134406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5AD28-E4BF-4646-9B89-110C380B2E0E}" type="datetime1">
              <a:rPr lang="fi-FI"/>
              <a:pPr>
                <a:defRPr/>
              </a:pPr>
              <a:t>24.11.2016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A92E9-C5F5-4548-8521-54B14BA480D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59577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6001" y="122892"/>
            <a:ext cx="6172200" cy="776977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66000" y="1151335"/>
            <a:ext cx="29070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6000" y="1631156"/>
            <a:ext cx="29070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3564062" y="1151335"/>
            <a:ext cx="3074140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3564062" y="1631156"/>
            <a:ext cx="3074140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B1B73-53A4-45AC-8982-E05845243CB8}" type="datetime1">
              <a:rPr lang="fi-FI"/>
              <a:pPr>
                <a:defRPr/>
              </a:pPr>
              <a:t>24.11.2016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79A7C-D2C6-418A-99D1-79AEBE8C91F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663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049A-2818-4FD6-B60C-0F54169035A8}" type="datetime1">
              <a:rPr lang="fi-FI"/>
              <a:pPr>
                <a:defRPr/>
              </a:pPr>
              <a:t>24.11.2016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E6AF1-E368-4448-AC08-4F0846E9036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87459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FC81F-FC7B-4DBD-9FAE-75FE83FD07FB}" type="datetime1">
              <a:rPr lang="fi-FI"/>
              <a:pPr>
                <a:defRPr/>
              </a:pPr>
              <a:t>24.11.2016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E5405-86F3-4CB9-BB91-8B7C48B2221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98835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25054" y="204787"/>
            <a:ext cx="2174082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681288" y="204789"/>
            <a:ext cx="39569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25055" y="1076327"/>
            <a:ext cx="2174081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7B6D0-A3F5-4D95-8D7A-B5FC85D19832}" type="datetime1">
              <a:rPr lang="fi-FI"/>
              <a:pPr>
                <a:defRPr/>
              </a:pPr>
              <a:t>24.11.2016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D4294-CB61-4DEC-A6E5-4BF4E8E6503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186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549047" y="3600450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549047" y="459581"/>
            <a:ext cx="41148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549047" y="4025504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02235-6884-4099-A182-50A2004481B1}" type="datetime1">
              <a:rPr lang="fi-FI"/>
              <a:pPr>
                <a:defRPr/>
              </a:pPr>
              <a:t>24.11.2016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13CB5-0DD8-4873-A104-0CD984CF3E9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96130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65535" y="342900"/>
            <a:ext cx="6172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perustyylejä naps.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65535" y="1372793"/>
            <a:ext cx="6172200" cy="331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222081" y="4767263"/>
            <a:ext cx="79176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25A5BC75-1020-4920-8BB5-682609C3A3B8}" type="datetime1">
              <a:rPr lang="fi-FI"/>
              <a:pPr>
                <a:defRPr/>
              </a:pPr>
              <a:t>24.11.2016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615805" y="4767263"/>
            <a:ext cx="25015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128147" y="4767263"/>
            <a:ext cx="50958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0BF1EEF2-0FAF-45EA-AC8E-A2514C0F7F0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49" r:id="rId11"/>
    <p:sldLayoutId id="2147483750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342900" rtl="0" eaLnBrk="1" fontAlgn="base" hangingPunct="1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Arial Black" pitchFamily="34" charset="0"/>
          <a:ea typeface="+mj-ea"/>
          <a:cs typeface="Arial"/>
        </a:defRPr>
      </a:lvl1pPr>
      <a:lvl2pPr algn="l" defTabSz="3429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Black" pitchFamily="34" charset="0"/>
          <a:cs typeface="Arial" charset="0"/>
        </a:defRPr>
      </a:lvl2pPr>
      <a:lvl3pPr algn="l" defTabSz="3429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Black" pitchFamily="34" charset="0"/>
          <a:cs typeface="Arial" charset="0"/>
        </a:defRPr>
      </a:lvl3pPr>
      <a:lvl4pPr algn="l" defTabSz="3429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Black" pitchFamily="34" charset="0"/>
          <a:cs typeface="Arial" charset="0"/>
        </a:defRPr>
      </a:lvl4pPr>
      <a:lvl5pPr algn="l" defTabSz="3429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Black" pitchFamily="34" charset="0"/>
          <a:cs typeface="Arial" charset="0"/>
        </a:defRPr>
      </a:lvl5pPr>
      <a:lvl6pPr marL="342900" algn="l" defTabSz="3429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Black" pitchFamily="34" charset="0"/>
          <a:cs typeface="Arial" charset="0"/>
        </a:defRPr>
      </a:lvl6pPr>
      <a:lvl7pPr marL="685800" algn="l" defTabSz="3429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Black" pitchFamily="34" charset="0"/>
          <a:cs typeface="Arial" charset="0"/>
        </a:defRPr>
      </a:lvl7pPr>
      <a:lvl8pPr marL="1028700" algn="l" defTabSz="3429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Black" pitchFamily="34" charset="0"/>
          <a:cs typeface="Arial" charset="0"/>
        </a:defRPr>
      </a:lvl8pPr>
      <a:lvl9pPr marL="1371600" algn="l" defTabSz="3429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Black" pitchFamily="34" charset="0"/>
          <a:cs typeface="Arial" charset="0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250" kern="1200">
          <a:solidFill>
            <a:schemeClr val="tx1"/>
          </a:solidFill>
          <a:latin typeface="Arial"/>
          <a:ea typeface="+mn-ea"/>
          <a:cs typeface="Arial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Arial"/>
          <a:ea typeface="+mn-ea"/>
          <a:cs typeface="Arial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Arial"/>
          <a:ea typeface="+mn-ea"/>
          <a:cs typeface="Arial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+mn-ea"/>
          <a:cs typeface="Arial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tsikon paikkamerkki 1"/>
          <p:cNvSpPr>
            <a:spLocks noGrp="1"/>
          </p:cNvSpPr>
          <p:nvPr>
            <p:ph type="title"/>
          </p:nvPr>
        </p:nvSpPr>
        <p:spPr bwMode="auto">
          <a:xfrm>
            <a:off x="342900" y="205979"/>
            <a:ext cx="6172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perustyylejä naps.</a:t>
            </a:r>
          </a:p>
        </p:txBody>
      </p:sp>
      <p:sp>
        <p:nvSpPr>
          <p:cNvPr id="2051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342900" y="1200151"/>
            <a:ext cx="61722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13B5C2-7249-445E-8BD1-61194EB22B47}" type="datetime1">
              <a:rPr lang="fi-FI"/>
              <a:pPr>
                <a:defRPr/>
              </a:pPr>
              <a:t>24.11.2016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3D0B38-7982-4B6A-B6E4-E1BA6610AA0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2055" name="Tekstiruutu 6"/>
          <p:cNvSpPr txBox="1">
            <a:spLocks noChangeArrowheads="1"/>
          </p:cNvSpPr>
          <p:nvPr/>
        </p:nvSpPr>
        <p:spPr bwMode="auto">
          <a:xfrm>
            <a:off x="5247086" y="-8335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fi-FI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p:hf hdr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emf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hyperlink" Target="http://www.tut.fi/fi/tietoa-yliopistosta/laitokset/pori/tutkimus/seints/index.htm" TargetMode="External"/><Relationship Id="rId7" Type="http://schemas.openxmlformats.org/officeDocument/2006/relationships/image" Target="../media/image25.png"/><Relationship Id="rId2" Type="http://schemas.openxmlformats.org/officeDocument/2006/relationships/hyperlink" Target="http://www.tut.fi/fi/tietoa-yliopistosta/laitokset/pori/tutkimus/beni/index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ut.fi/fi/tietoa-yliopistosta/laitokset/pori/tutkimus/data-analytiikka-ja-optimointi-/index.htm" TargetMode="External"/><Relationship Id="rId5" Type="http://schemas.openxmlformats.org/officeDocument/2006/relationships/hyperlink" Target="http://www.tut.fi/fi/tietoa-yliopistosta/laitokset/pori/tutkimus/tut-game-lab/index.htm" TargetMode="External"/><Relationship Id="rId10" Type="http://schemas.openxmlformats.org/officeDocument/2006/relationships/image" Target="../media/image28.jpeg"/><Relationship Id="rId4" Type="http://schemas.openxmlformats.org/officeDocument/2006/relationships/hyperlink" Target="http://www.tut.fi/fi/tietoa-yliopistosta/laitokset/pori/tutkimus/trc/index.htm" TargetMode="External"/><Relationship Id="rId9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ko 5"/>
          <p:cNvSpPr>
            <a:spLocks noGrp="1"/>
          </p:cNvSpPr>
          <p:nvPr>
            <p:ph type="ctrTitle"/>
          </p:nvPr>
        </p:nvSpPr>
        <p:spPr>
          <a:xfrm>
            <a:off x="514350" y="1349277"/>
            <a:ext cx="5829300" cy="1036736"/>
          </a:xfrm>
        </p:spPr>
        <p:txBody>
          <a:bodyPr/>
          <a:lstStyle/>
          <a:p>
            <a:r>
              <a:rPr lang="fi-FI" altLang="fi-FI" sz="1350" dirty="0" err="1">
                <a:solidFill>
                  <a:srgbClr val="0039AC"/>
                </a:solidFill>
                <a:latin typeface="Arial" charset="0"/>
                <a:cs typeface="Arial" charset="0"/>
              </a:rPr>
              <a:t>The</a:t>
            </a:r>
            <a:r>
              <a:rPr lang="fi-FI" altLang="fi-FI" sz="1350" dirty="0">
                <a:solidFill>
                  <a:srgbClr val="0039AC"/>
                </a:solidFill>
                <a:latin typeface="Arial" charset="0"/>
                <a:cs typeface="Arial" charset="0"/>
              </a:rPr>
              <a:t> Baltic </a:t>
            </a:r>
            <a:r>
              <a:rPr lang="fi-FI" altLang="fi-FI" sz="1350" dirty="0" err="1">
                <a:solidFill>
                  <a:srgbClr val="0039AC"/>
                </a:solidFill>
                <a:latin typeface="Arial" charset="0"/>
                <a:cs typeface="Arial" charset="0"/>
              </a:rPr>
              <a:t>Sea</a:t>
            </a:r>
            <a:r>
              <a:rPr lang="fi-FI" altLang="fi-FI" sz="1350" dirty="0">
                <a:solidFill>
                  <a:srgbClr val="0039AC"/>
                </a:solidFill>
                <a:latin typeface="Arial" charset="0"/>
                <a:cs typeface="Arial" charset="0"/>
              </a:rPr>
              <a:t> Area – </a:t>
            </a:r>
            <a:r>
              <a:rPr lang="fi-FI" altLang="fi-FI" sz="1350" dirty="0" err="1">
                <a:solidFill>
                  <a:srgbClr val="0039AC"/>
                </a:solidFill>
                <a:latin typeface="Arial" charset="0"/>
                <a:cs typeface="Arial" charset="0"/>
              </a:rPr>
              <a:t>fortrunner</a:t>
            </a:r>
            <a:r>
              <a:rPr lang="fi-FI" altLang="fi-FI" sz="1350" dirty="0">
                <a:solidFill>
                  <a:srgbClr val="0039AC"/>
                </a:solidFill>
                <a:latin typeface="Arial" charset="0"/>
                <a:cs typeface="Arial" charset="0"/>
              </a:rPr>
              <a:t> in </a:t>
            </a:r>
            <a:r>
              <a:rPr lang="fi-FI" altLang="fi-FI" sz="1350" dirty="0" err="1">
                <a:solidFill>
                  <a:srgbClr val="0039AC"/>
                </a:solidFill>
                <a:latin typeface="Arial" charset="0"/>
                <a:cs typeface="Arial" charset="0"/>
              </a:rPr>
              <a:t>digitalization</a:t>
            </a:r>
            <a:r>
              <a:rPr lang="fi-FI" altLang="fi-FI" sz="1350" dirty="0">
                <a:solidFill>
                  <a:srgbClr val="0039AC"/>
                </a:solidFill>
                <a:latin typeface="Arial" charset="0"/>
                <a:cs typeface="Arial" charset="0"/>
              </a:rPr>
              <a:t>!</a:t>
            </a:r>
            <a:br>
              <a:rPr lang="fi-FI" altLang="fi-FI" sz="1350" dirty="0">
                <a:solidFill>
                  <a:srgbClr val="0039AC"/>
                </a:solidFill>
                <a:latin typeface="Arial" charset="0"/>
                <a:cs typeface="Arial" charset="0"/>
              </a:rPr>
            </a:br>
            <a:r>
              <a:rPr lang="fi-FI" altLang="fi-FI" sz="1350" dirty="0" err="1">
                <a:solidFill>
                  <a:srgbClr val="0039AC"/>
                </a:solidFill>
                <a:latin typeface="Arial" charset="0"/>
                <a:cs typeface="Arial" charset="0"/>
              </a:rPr>
              <a:t>Brussels</a:t>
            </a:r>
            <a:r>
              <a:rPr lang="fi-FI" altLang="fi-FI" sz="1350" dirty="0">
                <a:solidFill>
                  <a:srgbClr val="0039AC"/>
                </a:solidFill>
                <a:latin typeface="Arial" charset="0"/>
                <a:cs typeface="Arial" charset="0"/>
              </a:rPr>
              <a:t> 16.11.2016</a:t>
            </a:r>
            <a:r>
              <a:rPr lang="fi-FI" altLang="fi-FI" sz="825" dirty="0">
                <a:latin typeface="Arial" charset="0"/>
                <a:cs typeface="Arial" charset="0"/>
              </a:rPr>
              <a:t/>
            </a:r>
            <a:br>
              <a:rPr lang="fi-FI" altLang="fi-FI" sz="825" dirty="0">
                <a:latin typeface="Arial" charset="0"/>
                <a:cs typeface="Arial" charset="0"/>
              </a:rPr>
            </a:br>
            <a:r>
              <a:rPr lang="en-US" altLang="fi-FI" sz="825" dirty="0">
                <a:solidFill>
                  <a:srgbClr val="0070C0"/>
                </a:solidFill>
                <a:cs typeface="Arial" charset="0"/>
              </a:rPr>
              <a:t/>
            </a:r>
            <a:br>
              <a:rPr lang="en-US" altLang="fi-FI" sz="825" dirty="0">
                <a:solidFill>
                  <a:srgbClr val="0070C0"/>
                </a:solidFill>
                <a:cs typeface="Arial" charset="0"/>
              </a:rPr>
            </a:br>
            <a:r>
              <a:rPr lang="en-US" altLang="fi-FI" sz="675" dirty="0">
                <a:solidFill>
                  <a:srgbClr val="0070C0"/>
                </a:solidFill>
                <a:cs typeface="Arial" charset="0"/>
              </a:rPr>
              <a:t> </a:t>
            </a:r>
            <a:r>
              <a:rPr lang="en-US" altLang="fi-FI" sz="2100" dirty="0">
                <a:cs typeface="Arial" charset="0"/>
              </a:rPr>
              <a:t/>
            </a:r>
            <a:br>
              <a:rPr lang="en-US" altLang="fi-FI" sz="2100" dirty="0">
                <a:cs typeface="Arial" charset="0"/>
              </a:rPr>
            </a:br>
            <a:r>
              <a:rPr lang="fi-FI" altLang="fi-FI" sz="2100" dirty="0" err="1">
                <a:cs typeface="Arial" charset="0"/>
              </a:rPr>
              <a:t>Innovative</a:t>
            </a:r>
            <a:r>
              <a:rPr lang="fi-FI" altLang="fi-FI" sz="2100" dirty="0">
                <a:cs typeface="Arial" charset="0"/>
              </a:rPr>
              <a:t> </a:t>
            </a:r>
            <a:r>
              <a:rPr lang="fi-FI" altLang="fi-FI" sz="2100" dirty="0" err="1">
                <a:cs typeface="Arial" charset="0"/>
              </a:rPr>
              <a:t>regional</a:t>
            </a:r>
            <a:r>
              <a:rPr lang="fi-FI" altLang="fi-FI" sz="2100" dirty="0">
                <a:cs typeface="Arial" charset="0"/>
              </a:rPr>
              <a:t> </a:t>
            </a:r>
            <a:r>
              <a:rPr lang="fi-FI" altLang="fi-FI" sz="2100" dirty="0" err="1">
                <a:cs typeface="Arial" charset="0"/>
              </a:rPr>
              <a:t>solutions</a:t>
            </a:r>
            <a:r>
              <a:rPr lang="fi-FI" altLang="fi-FI" sz="2100" dirty="0">
                <a:cs typeface="Arial" charset="0"/>
              </a:rPr>
              <a:t/>
            </a:r>
            <a:br>
              <a:rPr lang="fi-FI" altLang="fi-FI" sz="2100" dirty="0">
                <a:cs typeface="Arial" charset="0"/>
              </a:rPr>
            </a:br>
            <a:endParaRPr lang="fi-FI" altLang="fi-FI" sz="2100" dirty="0">
              <a:cs typeface="Arial" charset="0"/>
            </a:endParaRPr>
          </a:p>
        </p:txBody>
      </p:sp>
      <p:sp>
        <p:nvSpPr>
          <p:cNvPr id="6147" name="Alaotsikko 6"/>
          <p:cNvSpPr>
            <a:spLocks noGrp="1"/>
          </p:cNvSpPr>
          <p:nvPr>
            <p:ph type="subTitle" idx="1"/>
          </p:nvPr>
        </p:nvSpPr>
        <p:spPr>
          <a:xfrm>
            <a:off x="1028700" y="2579787"/>
            <a:ext cx="4800600" cy="1529951"/>
          </a:xfrm>
        </p:spPr>
        <p:txBody>
          <a:bodyPr>
            <a:normAutofit fontScale="70000" lnSpcReduction="20000"/>
          </a:bodyPr>
          <a:lstStyle/>
          <a:p>
            <a:r>
              <a:rPr lang="fi-FI" altLang="fi-FI" sz="2700" i="1" dirty="0">
                <a:latin typeface="Arial" charset="0"/>
                <a:cs typeface="Arial" charset="0"/>
              </a:rPr>
              <a:t>Case</a:t>
            </a:r>
            <a:r>
              <a:rPr lang="fi-FI" altLang="fi-FI" sz="2700" dirty="0">
                <a:latin typeface="Arial" charset="0"/>
                <a:cs typeface="Arial" charset="0"/>
              </a:rPr>
              <a:t>: </a:t>
            </a:r>
            <a:r>
              <a:rPr lang="fi-FI" altLang="fi-FI" sz="2700" i="1" dirty="0" err="1">
                <a:latin typeface="Arial" charset="0"/>
                <a:cs typeface="Arial" charset="0"/>
              </a:rPr>
              <a:t>Portable</a:t>
            </a:r>
            <a:r>
              <a:rPr lang="fi-FI" altLang="fi-FI" sz="2700" i="1" dirty="0">
                <a:latin typeface="Arial" charset="0"/>
                <a:cs typeface="Arial" charset="0"/>
              </a:rPr>
              <a:t> </a:t>
            </a:r>
            <a:r>
              <a:rPr lang="fi-FI" altLang="fi-FI" sz="2700" i="1" dirty="0" err="1">
                <a:latin typeface="Arial" charset="0"/>
                <a:cs typeface="Arial" charset="0"/>
              </a:rPr>
              <a:t>Sensor</a:t>
            </a:r>
            <a:r>
              <a:rPr lang="fi-FI" altLang="fi-FI" sz="2700" i="1" dirty="0">
                <a:latin typeface="Arial" charset="0"/>
                <a:cs typeface="Arial" charset="0"/>
              </a:rPr>
              <a:t> Management for   	  	</a:t>
            </a:r>
            <a:r>
              <a:rPr lang="fi-FI" altLang="fi-FI" sz="2700" i="1" dirty="0" err="1">
                <a:latin typeface="Arial" charset="0"/>
                <a:cs typeface="Arial" charset="0"/>
              </a:rPr>
              <a:t>Reliable</a:t>
            </a:r>
            <a:r>
              <a:rPr lang="fi-FI" altLang="fi-FI" sz="2700" i="1" dirty="0">
                <a:latin typeface="Arial" charset="0"/>
                <a:cs typeface="Arial" charset="0"/>
              </a:rPr>
              <a:t> </a:t>
            </a:r>
            <a:r>
              <a:rPr lang="fi-FI" altLang="fi-FI" sz="2700" i="1" dirty="0" err="1">
                <a:latin typeface="Arial" charset="0"/>
                <a:cs typeface="Arial" charset="0"/>
              </a:rPr>
              <a:t>Condition</a:t>
            </a:r>
            <a:r>
              <a:rPr lang="fi-FI" altLang="fi-FI" sz="2700" i="1" dirty="0">
                <a:latin typeface="Arial" charset="0"/>
                <a:cs typeface="Arial" charset="0"/>
              </a:rPr>
              <a:t> </a:t>
            </a:r>
            <a:r>
              <a:rPr lang="fi-FI" altLang="fi-FI" sz="2700" i="1" dirty="0" err="1">
                <a:latin typeface="Arial" charset="0"/>
                <a:cs typeface="Arial" charset="0"/>
              </a:rPr>
              <a:t>Measurement</a:t>
            </a:r>
            <a:r>
              <a:rPr lang="fi-FI" altLang="fi-FI" sz="2700" i="1" dirty="0">
                <a:latin typeface="Arial" charset="0"/>
                <a:cs typeface="Arial" charset="0"/>
              </a:rPr>
              <a:t> </a:t>
            </a:r>
          </a:p>
          <a:p>
            <a:r>
              <a:rPr lang="fi-FI" altLang="fi-FI" sz="1500" i="1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</a:p>
          <a:p>
            <a:r>
              <a:rPr lang="fi-FI" altLang="fi-FI" sz="1500" i="1" dirty="0">
                <a:latin typeface="Arial" charset="0"/>
                <a:cs typeface="Arial" charset="0"/>
              </a:rPr>
              <a:t>Jari Soini</a:t>
            </a:r>
          </a:p>
          <a:p>
            <a:r>
              <a:rPr lang="fi-FI" altLang="fi-FI" sz="1500" i="1" dirty="0">
                <a:latin typeface="Arial" charset="0"/>
                <a:cs typeface="Arial" charset="0"/>
              </a:rPr>
              <a:t>Tampere </a:t>
            </a:r>
            <a:r>
              <a:rPr lang="fi-FI" altLang="fi-FI" sz="1500" i="1" dirty="0" err="1">
                <a:latin typeface="Arial" charset="0"/>
                <a:cs typeface="Arial" charset="0"/>
              </a:rPr>
              <a:t>University</a:t>
            </a:r>
            <a:r>
              <a:rPr lang="fi-FI" altLang="fi-FI" sz="1500" i="1" dirty="0">
                <a:latin typeface="Arial" charset="0"/>
                <a:cs typeface="Arial" charset="0"/>
              </a:rPr>
              <a:t> of Technology (TUT)</a:t>
            </a:r>
          </a:p>
          <a:p>
            <a:r>
              <a:rPr lang="fi-FI" altLang="fi-FI" sz="1500" i="1" dirty="0">
                <a:latin typeface="Arial" charset="0"/>
                <a:cs typeface="Arial" charset="0"/>
              </a:rPr>
              <a:t>Pori, Finland </a:t>
            </a:r>
            <a:endParaRPr lang="fi-FI" altLang="fi-FI" sz="825" i="1" dirty="0">
              <a:latin typeface="Arial" charset="0"/>
              <a:cs typeface="Arial" charset="0"/>
            </a:endParaRPr>
          </a:p>
          <a:p>
            <a:r>
              <a:rPr lang="fi-FI" altLang="fi-FI" sz="825" i="1" dirty="0"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3941" y="3970578"/>
            <a:ext cx="1172306" cy="332935"/>
          </a:xfrm>
          <a:prstGeom prst="rect">
            <a:avLst/>
          </a:prstGeom>
        </p:spPr>
      </p:pic>
      <p:pic>
        <p:nvPicPr>
          <p:cNvPr id="10" name="Kuva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82422" y="3836395"/>
            <a:ext cx="872178" cy="617393"/>
          </a:xfrm>
          <a:prstGeom prst="rect">
            <a:avLst/>
          </a:prstGeom>
        </p:spPr>
      </p:pic>
      <p:pic>
        <p:nvPicPr>
          <p:cNvPr id="11" name="Kuva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5576" y="3751163"/>
            <a:ext cx="680225" cy="749400"/>
          </a:xfrm>
          <a:prstGeom prst="rect">
            <a:avLst/>
          </a:prstGeom>
        </p:spPr>
      </p:pic>
      <p:pic>
        <p:nvPicPr>
          <p:cNvPr id="12" name="Kuva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7807" y="3970577"/>
            <a:ext cx="1369793" cy="36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725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:mv="urn:schemas-microsoft-com:mac:vml"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Kuva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0315" y="1953922"/>
            <a:ext cx="4806485" cy="1657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Rectangle 2"/>
          <p:cNvSpPr>
            <a:spLocks noChangeArrowheads="1"/>
          </p:cNvSpPr>
          <p:nvPr/>
        </p:nvSpPr>
        <p:spPr bwMode="auto">
          <a:xfrm>
            <a:off x="1525191" y="992089"/>
            <a:ext cx="3887986" cy="450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792" tIns="25897" rIns="51792" bIns="25897" anchor="b"/>
          <a:lstStyle>
            <a:lvl1pPr eaLnBrk="0" hangingPunct="0">
              <a:spcBef>
                <a:spcPct val="20000"/>
              </a:spcBef>
              <a:defRPr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952500" indent="-190500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fi-FI" sz="1575" b="1">
                <a:solidFill>
                  <a:schemeClr val="tx1"/>
                </a:solidFill>
              </a:rPr>
              <a:t>Thank you for your attention</a:t>
            </a:r>
            <a:endParaRPr lang="fi-FI" altLang="fi-FI" sz="1575" b="1">
              <a:solidFill>
                <a:schemeClr val="tx1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980835" y="1607436"/>
            <a:ext cx="4931158" cy="334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defRPr>
                <a:solidFill>
                  <a:srgbClr val="333333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Times" charset="0"/>
              <a:buChar char="•"/>
              <a:defRPr sz="1600">
                <a:solidFill>
                  <a:srgbClr val="333333"/>
                </a:solidFill>
                <a:latin typeface="Arial" charset="0"/>
                <a:ea typeface="ＭＳ Ｐゴシック" charset="-128"/>
              </a:defRPr>
            </a:lvl2pPr>
            <a:lvl3pPr marL="952500" indent="-190500" eaLnBrk="0" hangingPunct="0">
              <a:spcBef>
                <a:spcPct val="20000"/>
              </a:spcBef>
              <a:buFont typeface="Times" charset="0"/>
              <a:buChar char="•"/>
              <a:defRPr sz="1600">
                <a:solidFill>
                  <a:srgbClr val="333333"/>
                </a:solidFill>
                <a:latin typeface="Arial" charset="0"/>
                <a:ea typeface="ＭＳ Ｐゴシック" charset="-128"/>
              </a:defRPr>
            </a:lvl3pPr>
            <a:lvl4pPr marL="169545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33"/>
                </a:solidFill>
                <a:latin typeface="Arial" charset="0"/>
                <a:ea typeface="ＭＳ Ｐゴシック" charset="-128"/>
              </a:defRPr>
            </a:lvl4pPr>
            <a:lvl5pPr marL="211455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33"/>
                </a:solidFill>
                <a:latin typeface="Arial" charset="0"/>
                <a:ea typeface="ＭＳ Ｐゴシック" charset="-128"/>
              </a:defRPr>
            </a:lvl5pPr>
            <a:lvl6pPr marL="25717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charset="0"/>
                <a:ea typeface="ＭＳ Ｐゴシック" charset="-128"/>
              </a:defRPr>
            </a:lvl6pPr>
            <a:lvl7pPr marL="30289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charset="0"/>
                <a:ea typeface="ＭＳ Ｐゴシック" charset="-128"/>
              </a:defRPr>
            </a:lvl7pPr>
            <a:lvl8pPr marL="34861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charset="0"/>
                <a:ea typeface="ＭＳ Ｐゴシック" charset="-128"/>
              </a:defRPr>
            </a:lvl8pPr>
            <a:lvl9pPr marL="39433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en-US" altLang="fi-FI" sz="1575" i="1" dirty="0">
                <a:solidFill>
                  <a:schemeClr val="tx1"/>
                </a:solidFill>
              </a:rPr>
              <a:t>… looking forward to you cooperating with </a:t>
            </a:r>
            <a:r>
              <a:rPr lang="en-US" altLang="fi-FI" sz="1575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 Pori </a:t>
            </a:r>
            <a:r>
              <a:rPr lang="en-US" altLang="fi-FI" sz="1575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</p:txBody>
      </p:sp>
      <p:sp>
        <p:nvSpPr>
          <p:cNvPr id="6" name="Tekstikehys 9"/>
          <p:cNvSpPr txBox="1">
            <a:spLocks noChangeArrowheads="1"/>
          </p:cNvSpPr>
          <p:nvPr/>
        </p:nvSpPr>
        <p:spPr bwMode="auto">
          <a:xfrm>
            <a:off x="2236578" y="3656666"/>
            <a:ext cx="224002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579" indent="-53579" algn="ctr"/>
            <a:r>
              <a:rPr lang="en-US" sz="825" i="1" dirty="0">
                <a:latin typeface="Calibri" pitchFamily="34" charset="0"/>
              </a:rPr>
              <a:t>Jari Soini</a:t>
            </a:r>
          </a:p>
          <a:p>
            <a:pPr marL="53579" indent="-53579" algn="ctr"/>
            <a:r>
              <a:rPr lang="en-US" sz="825" i="1" dirty="0">
                <a:latin typeface="Calibri" pitchFamily="34" charset="0"/>
              </a:rPr>
              <a:t>Research Manager (Dr. </a:t>
            </a:r>
            <a:r>
              <a:rPr lang="en-US" sz="825" i="1">
                <a:latin typeface="Calibri" pitchFamily="34" charset="0"/>
              </a:rPr>
              <a:t>Tech</a:t>
            </a:r>
            <a:r>
              <a:rPr lang="en-US" sz="825" i="1" dirty="0">
                <a:latin typeface="Calibri" pitchFamily="34" charset="0"/>
              </a:rPr>
              <a:t>.)</a:t>
            </a:r>
          </a:p>
          <a:p>
            <a:pPr marL="53579" indent="-53579" algn="ctr"/>
            <a:r>
              <a:rPr lang="en-US" sz="825" i="1" dirty="0">
                <a:latin typeface="Calibri" pitchFamily="34" charset="0"/>
              </a:rPr>
              <a:t>Tampere University of technology, Pori, Finland </a:t>
            </a:r>
          </a:p>
          <a:p>
            <a:pPr marL="53579" indent="-53579" algn="ctr"/>
            <a:r>
              <a:rPr lang="en-US" sz="825" i="1" dirty="0">
                <a:latin typeface="Calibri" pitchFamily="34" charset="0"/>
              </a:rPr>
              <a:t>jari.o.soini@tut.fi</a:t>
            </a:r>
          </a:p>
          <a:p>
            <a:pPr marL="53579" indent="-53579"/>
            <a:endParaRPr lang="en-US" sz="825" dirty="0"/>
          </a:p>
          <a:p>
            <a:pPr marL="53579" indent="-53579"/>
            <a:endParaRPr lang="en-US" sz="675" dirty="0"/>
          </a:p>
        </p:txBody>
      </p:sp>
    </p:spTree>
    <p:extLst>
      <p:ext uri="{BB962C8B-B14F-4D97-AF65-F5344CB8AC3E}">
        <p14:creationId xmlns:p14="http://schemas.microsoft.com/office/powerpoint/2010/main" val="15472309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2100" dirty="0">
                <a:cs typeface="Arial" charset="0"/>
              </a:rPr>
              <a:t>Satakunta </a:t>
            </a:r>
            <a:r>
              <a:rPr lang="fi-FI" altLang="fi-FI" sz="2100" dirty="0" err="1">
                <a:cs typeface="Arial" charset="0"/>
              </a:rPr>
              <a:t>region</a:t>
            </a:r>
            <a:r>
              <a:rPr lang="fi-FI" altLang="fi-FI" sz="2100" dirty="0">
                <a:cs typeface="Arial" charset="0"/>
              </a:rPr>
              <a:t> / West Finland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2C45DC7-7EE5-45A5-9FCD-B92CDA3F91C2}" type="datetime1">
              <a:rPr lang="fi-FI" smtClean="0"/>
              <a:pPr>
                <a:defRPr/>
              </a:pPr>
              <a:t>24.11.2016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BE3027-F1C4-45AE-A1D3-C36239896FD8}" type="slidenum">
              <a:rPr lang="fi-FI" smtClean="0"/>
              <a:pPr>
                <a:defRPr/>
              </a:pPr>
              <a:t>2</a:t>
            </a:fld>
            <a:endParaRPr lang="fi-FI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6174" y="1513403"/>
            <a:ext cx="2083025" cy="2691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20316" y="1592580"/>
            <a:ext cx="3841558" cy="334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altLang="fi-FI" sz="1500" b="1" dirty="0" err="1">
                <a:ea typeface="ＭＳ Ｐゴシック" panose="020B0600070205080204" pitchFamily="34" charset="-128"/>
              </a:rPr>
              <a:t>Satakunta</a:t>
            </a:r>
            <a:r>
              <a:rPr lang="en-US" altLang="fi-FI" sz="1500" b="1" dirty="0">
                <a:ea typeface="ＭＳ Ｐゴシック" panose="020B0600070205080204" pitchFamily="34" charset="-128"/>
              </a:rPr>
              <a:t> region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fi-FI" sz="600" dirty="0">
                <a:ea typeface="ＭＳ Ｐゴシック" panose="020B0600070205080204" pitchFamily="34" charset="-128"/>
              </a:rPr>
              <a:t> 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fi-FI" sz="1200" dirty="0">
                <a:ea typeface="ＭＳ Ｐゴシック" panose="020B0600070205080204" pitchFamily="34" charset="-128"/>
              </a:rPr>
              <a:t> ca. 223 000 inhabitants </a:t>
            </a:r>
            <a:r>
              <a:rPr lang="en-US" altLang="fi-FI" sz="1050" dirty="0">
                <a:ea typeface="ＭＳ Ｐゴシック" panose="020B0600070205080204" pitchFamily="34" charset="-128"/>
              </a:rPr>
              <a:t>(Finland ~5.5 million)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fi-FI" sz="1200" dirty="0">
                <a:ea typeface="ＭＳ Ｐゴシック" panose="020B0600070205080204" pitchFamily="34" charset="-128"/>
              </a:rPr>
              <a:t> Main industries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altLang="fi-FI" sz="1050" dirty="0">
                <a:ea typeface="ＭＳ Ｐゴシック" panose="020B0600070205080204" pitchFamily="34" charset="-128"/>
              </a:rPr>
              <a:t>Forest-based, Metal, </a:t>
            </a:r>
            <a:r>
              <a:rPr lang="fi-FI" altLang="fi-FI" sz="1050" dirty="0" err="1">
                <a:ea typeface="ＭＳ Ｐゴシック" panose="020B0600070205080204" pitchFamily="34" charset="-128"/>
              </a:rPr>
              <a:t>Chemicals</a:t>
            </a:r>
            <a:endParaRPr lang="en-US" altLang="fi-FI" sz="1050" dirty="0">
              <a:ea typeface="ＭＳ Ｐゴシック" panose="020B0600070205080204" pitchFamily="34" charset="-128"/>
            </a:endParaRP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fi-FI" sz="1200" dirty="0">
                <a:ea typeface="ＭＳ Ｐゴシック" panose="020B0600070205080204" pitchFamily="34" charset="-128"/>
              </a:rPr>
              <a:t> ca. 1 000 people in ICT</a:t>
            </a:r>
            <a:endParaRPr lang="en-US" altLang="fi-FI" sz="600" dirty="0">
              <a:ea typeface="ＭＳ Ｐゴシック" panose="020B0600070205080204" pitchFamily="34" charset="-128"/>
            </a:endParaRP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fi-FI" sz="1200" dirty="0">
                <a:ea typeface="ＭＳ Ｐゴシック" panose="020B0600070205080204" pitchFamily="34" charset="-128"/>
              </a:rPr>
              <a:t> ca. 40 software companies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altLang="fi-FI" sz="1050" dirty="0">
                <a:ea typeface="ＭＳ Ｐゴシック" panose="020B0600070205080204" pitchFamily="34" charset="-128"/>
              </a:rPr>
              <a:t>Most have fewer than 50 employees (mostly 1-10)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fi-FI" sz="600" dirty="0">
              <a:ea typeface="ＭＳ Ｐゴシック" panose="020B0600070205080204" pitchFamily="34" charset="-128"/>
            </a:endParaRP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i-FI" altLang="fi-FI" sz="1200" b="1" dirty="0">
                <a:ea typeface="ＭＳ Ｐゴシック" panose="020B0600070205080204" pitchFamily="34" charset="-128"/>
              </a:rPr>
              <a:t> City of </a:t>
            </a:r>
            <a:r>
              <a:rPr lang="fi-FI" altLang="fi-FI" sz="1200" b="1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Pori</a:t>
            </a:r>
            <a:endParaRPr lang="en-US" altLang="fi-FI" sz="1200" b="1" dirty="0">
              <a:solidFill>
                <a:srgbClr val="0070C0"/>
              </a:solidFill>
              <a:ea typeface="ＭＳ Ｐゴシック" panose="020B0600070205080204" pitchFamily="34" charset="-128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fi-FI" sz="1050" dirty="0">
                <a:ea typeface="ＭＳ Ｐゴシック" panose="020B0600070205080204" pitchFamily="34" charset="-128"/>
              </a:rPr>
              <a:t>founded in 1558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fi-FI" sz="1050" dirty="0">
                <a:ea typeface="ＭＳ Ｐゴシック" panose="020B0600070205080204" pitchFamily="34" charset="-128"/>
                <a:cs typeface="Arial" panose="020B0604020202020204" pitchFamily="34" charset="0"/>
              </a:rPr>
              <a:t>residents: 85 226 (2015)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fi-FI" sz="1050" dirty="0">
                <a:ea typeface="ＭＳ Ｐゴシック" panose="020B0600070205080204" pitchFamily="34" charset="-128"/>
                <a:cs typeface="Arial" panose="020B0604020202020204" pitchFamily="34" charset="0"/>
              </a:rPr>
              <a:t>surface area: 1 704.06 km²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fi-FI" sz="1050" dirty="0">
                <a:ea typeface="ＭＳ Ｐゴシック" panose="020B0600070205080204" pitchFamily="34" charset="-128"/>
                <a:cs typeface="Arial" panose="020B0604020202020204" pitchFamily="34" charset="0"/>
              </a:rPr>
              <a:t>the biggest</a:t>
            </a:r>
            <a:r>
              <a:rPr lang="en-US" altLang="fi-FI" sz="1050" dirty="0">
                <a:ea typeface="ＭＳ Ｐゴシック" panose="020B0600070205080204" pitchFamily="34" charset="-128"/>
              </a:rPr>
              <a:t> employer in the area</a:t>
            </a:r>
          </a:p>
          <a:p>
            <a:pPr marL="0" indent="0">
              <a:lnSpc>
                <a:spcPct val="90000"/>
              </a:lnSpc>
            </a:pPr>
            <a:endParaRPr lang="en-US" altLang="fi-FI" sz="1200" dirty="0">
              <a:ea typeface="ＭＳ Ｐゴシック" panose="020B0600070205080204" pitchFamily="34" charset="-128"/>
            </a:endParaRPr>
          </a:p>
        </p:txBody>
      </p:sp>
      <p:pic>
        <p:nvPicPr>
          <p:cNvPr id="9" name="Picture 10" descr="File:Porin vaakuna.svg">
            <a:hlinkClick r:id="" invalidUrl="file://localhost%5C%5Cupload.wikimedia.org%5Cwikipedia%5Ccommons%5Cc%5Ccb%5CPorin_vaakuna.svg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3517" y="3463290"/>
            <a:ext cx="449905" cy="52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5"/>
          <p:cNvSpPr>
            <a:spLocks noChangeArrowheads="1"/>
          </p:cNvSpPr>
          <p:nvPr/>
        </p:nvSpPr>
        <p:spPr bwMode="auto">
          <a:xfrm>
            <a:off x="4739880" y="2194085"/>
            <a:ext cx="377428" cy="307181"/>
          </a:xfrm>
          <a:prstGeom prst="ellips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defRPr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952500" indent="-190500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fi-FI" altLang="fi-FI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V="1">
            <a:off x="1731646" y="2347675"/>
            <a:ext cx="3008234" cy="96131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TextBox 1"/>
          <p:cNvSpPr txBox="1"/>
          <p:nvPr/>
        </p:nvSpPr>
        <p:spPr>
          <a:xfrm>
            <a:off x="6120016" y="2681700"/>
            <a:ext cx="516488" cy="213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788" dirty="0"/>
              <a:t>Finland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01195" y="3994835"/>
            <a:ext cx="473206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675" dirty="0" err="1">
                <a:solidFill>
                  <a:schemeClr val="bg1"/>
                </a:solidFill>
              </a:rPr>
              <a:t>Brussel</a:t>
            </a:r>
            <a:endParaRPr lang="fi-FI" sz="675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 flipV="1">
            <a:off x="5111806" y="4104337"/>
            <a:ext cx="34289" cy="3428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5" name="Picture 47" descr="Puuvilla_ilmakuva_rajattu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94771" y="1992051"/>
            <a:ext cx="3102787" cy="222801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7170"/>
          <p:cNvSpPr txBox="1">
            <a:spLocks noChangeArrowheads="1"/>
          </p:cNvSpPr>
          <p:nvPr/>
        </p:nvSpPr>
        <p:spPr bwMode="auto">
          <a:xfrm>
            <a:off x="3690068" y="1451348"/>
            <a:ext cx="3113587" cy="552937"/>
          </a:xfrm>
          <a:prstGeom prst="rect">
            <a:avLst/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defRPr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952500" indent="-190500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i-FI" altLang="fi-FI" sz="1200" b="1" dirty="0">
                <a:solidFill>
                  <a:schemeClr val="tx1"/>
                </a:solidFill>
                <a:cs typeface="Arial" panose="020B0604020202020204" pitchFamily="34" charset="0"/>
              </a:rPr>
              <a:t>UNIVERSITY CONSORTIUM OF </a:t>
            </a:r>
            <a:r>
              <a:rPr lang="fi-FI" altLang="fi-FI" sz="1200" b="1" dirty="0">
                <a:solidFill>
                  <a:srgbClr val="0070C0"/>
                </a:solidFill>
                <a:cs typeface="Arial" panose="020B0604020202020204" pitchFamily="34" charset="0"/>
              </a:rPr>
              <a:t>PORI</a:t>
            </a:r>
          </a:p>
          <a:p>
            <a:pPr eaLnBrk="1" hangingPunct="1">
              <a:spcBef>
                <a:spcPct val="0"/>
              </a:spcBef>
            </a:pPr>
            <a:r>
              <a:rPr lang="fi-FI" altLang="fi-FI" sz="1050" dirty="0"/>
              <a:t>Campus - North </a:t>
            </a:r>
            <a:r>
              <a:rPr lang="fi-FI" altLang="fi-FI" sz="1050" dirty="0" err="1"/>
              <a:t>bank</a:t>
            </a:r>
            <a:r>
              <a:rPr lang="fi-FI" altLang="fi-FI" sz="1050" dirty="0"/>
              <a:t> of </a:t>
            </a:r>
            <a:r>
              <a:rPr lang="fi-FI" altLang="fi-FI" sz="1050" dirty="0" err="1"/>
              <a:t>the</a:t>
            </a:r>
            <a:r>
              <a:rPr lang="fi-FI" altLang="fi-FI" sz="1050" dirty="0"/>
              <a:t> </a:t>
            </a:r>
            <a:r>
              <a:rPr lang="fi-FI" altLang="fi-FI" sz="1050" dirty="0" err="1"/>
              <a:t>river</a:t>
            </a:r>
            <a:r>
              <a:rPr lang="fi-FI" altLang="fi-FI" sz="1050" dirty="0"/>
              <a:t> </a:t>
            </a:r>
            <a:r>
              <a:rPr lang="fi-FI" altLang="fi-FI" sz="1050" dirty="0" err="1"/>
              <a:t>Kokemäenjoki</a:t>
            </a:r>
            <a:endParaRPr lang="fi-FI" altLang="fi-FI" sz="1050" dirty="0"/>
          </a:p>
          <a:p>
            <a:pPr eaLnBrk="1" hangingPunct="1">
              <a:spcBef>
                <a:spcPct val="0"/>
              </a:spcBef>
            </a:pPr>
            <a:r>
              <a:rPr lang="fi-FI" altLang="fi-FI" sz="900" dirty="0"/>
              <a:t>4 </a:t>
            </a:r>
            <a:r>
              <a:rPr lang="fi-FI" altLang="fi-FI" sz="900" dirty="0" err="1"/>
              <a:t>Universities</a:t>
            </a:r>
            <a:r>
              <a:rPr lang="fi-FI" altLang="fi-FI" sz="900" dirty="0"/>
              <a:t>, 2242 </a:t>
            </a:r>
            <a:r>
              <a:rPr lang="fi-FI" altLang="fi-FI" sz="900" dirty="0" err="1"/>
              <a:t>Students</a:t>
            </a:r>
            <a:r>
              <a:rPr lang="fi-FI" altLang="fi-FI" sz="900" dirty="0"/>
              <a:t>, 177 </a:t>
            </a:r>
            <a:r>
              <a:rPr lang="fi-FI" altLang="fi-FI" sz="900" dirty="0" err="1"/>
              <a:t>Personnel</a:t>
            </a:r>
            <a:r>
              <a:rPr lang="fi-FI" altLang="fi-FI" sz="900" dirty="0"/>
              <a:t> (2015)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/>
      <p:bldP spid="3" grpId="0"/>
      <p:bldP spid="12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2100" b="1" dirty="0">
                <a:cs typeface="Arial" charset="0"/>
              </a:rPr>
              <a:t>Case: </a:t>
            </a:r>
            <a:r>
              <a:rPr lang="fi-FI" altLang="fi-FI" sz="1800" b="1" i="1" dirty="0" err="1">
                <a:latin typeface="Arial" charset="0"/>
                <a:cs typeface="Arial" charset="0"/>
              </a:rPr>
              <a:t>Portable</a:t>
            </a:r>
            <a:r>
              <a:rPr lang="fi-FI" altLang="fi-FI" sz="1800" b="1" i="1" dirty="0">
                <a:latin typeface="Arial" charset="0"/>
                <a:cs typeface="Arial" charset="0"/>
              </a:rPr>
              <a:t> </a:t>
            </a:r>
            <a:r>
              <a:rPr lang="fi-FI" altLang="fi-FI" sz="1800" b="1" i="1" dirty="0" err="1">
                <a:latin typeface="Arial" charset="0"/>
                <a:cs typeface="Arial" charset="0"/>
              </a:rPr>
              <a:t>Sensor</a:t>
            </a:r>
            <a:r>
              <a:rPr lang="fi-FI" altLang="fi-FI" sz="1800" b="1" i="1" dirty="0">
                <a:latin typeface="Arial" charset="0"/>
                <a:cs typeface="Arial" charset="0"/>
              </a:rPr>
              <a:t> Management for </a:t>
            </a:r>
            <a:r>
              <a:rPr lang="fi-FI" altLang="fi-FI" sz="1800" b="1" i="1" dirty="0" err="1">
                <a:latin typeface="Arial" charset="0"/>
                <a:cs typeface="Arial" charset="0"/>
              </a:rPr>
              <a:t>Reliable</a:t>
            </a:r>
            <a:r>
              <a:rPr lang="fi-FI" altLang="fi-FI" sz="1800" b="1" i="1" dirty="0">
                <a:latin typeface="Arial" charset="0"/>
                <a:cs typeface="Arial" charset="0"/>
              </a:rPr>
              <a:t> 	   		   </a:t>
            </a:r>
            <a:r>
              <a:rPr lang="fi-FI" altLang="fi-FI" sz="1800" b="1" i="1" dirty="0" err="1">
                <a:latin typeface="Arial" charset="0"/>
                <a:cs typeface="Arial" charset="0"/>
              </a:rPr>
              <a:t>Condition</a:t>
            </a:r>
            <a:r>
              <a:rPr lang="fi-FI" altLang="fi-FI" sz="1800" b="1" i="1" dirty="0">
                <a:latin typeface="Arial" charset="0"/>
                <a:cs typeface="Arial" charset="0"/>
              </a:rPr>
              <a:t> </a:t>
            </a:r>
            <a:r>
              <a:rPr lang="fi-FI" altLang="fi-FI" sz="1800" b="1" i="1" dirty="0" err="1">
                <a:latin typeface="Arial" charset="0"/>
                <a:cs typeface="Arial" charset="0"/>
              </a:rPr>
              <a:t>Measurement</a:t>
            </a:r>
            <a:r>
              <a:rPr lang="fi-FI" altLang="fi-FI" sz="1800" b="1" i="1" dirty="0">
                <a:latin typeface="Arial" charset="0"/>
                <a:cs typeface="Arial" charset="0"/>
              </a:rPr>
              <a:t> </a:t>
            </a:r>
            <a:endParaRPr lang="fi-FI" sz="1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477E17-2425-4FEE-8B68-A96F242AB7EF}" type="datetime1">
              <a:rPr lang="fi-FI" smtClean="0"/>
              <a:pPr>
                <a:defRPr/>
              </a:pPr>
              <a:t>24.11.2016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D62BF9-2C3E-4785-897B-DFAE27475CB8}" type="slidenum">
              <a:rPr lang="fi-FI" smtClean="0"/>
              <a:pPr>
                <a:defRPr/>
              </a:pPr>
              <a:t>3</a:t>
            </a:fld>
            <a:endParaRPr lang="fi-FI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65535" y="1574560"/>
            <a:ext cx="6172200" cy="24878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i-FI" sz="1500" b="1" u="sng" dirty="0"/>
              <a:t>Project </a:t>
            </a:r>
            <a:r>
              <a:rPr lang="fi-FI" sz="1500" b="1" u="sng" dirty="0" err="1"/>
              <a:t>target</a:t>
            </a:r>
            <a:r>
              <a:rPr lang="fi-FI" sz="1500" u="sng" dirty="0"/>
              <a:t>: </a:t>
            </a:r>
          </a:p>
          <a:p>
            <a:pPr marL="0" indent="0">
              <a:buNone/>
            </a:pPr>
            <a:r>
              <a:rPr lang="fi-FI" altLang="fi-FI" sz="1350" dirty="0">
                <a:cs typeface="Arial" panose="020B0604020202020204" pitchFamily="34" charset="0"/>
              </a:rPr>
              <a:t>     Health Center of </a:t>
            </a:r>
            <a:r>
              <a:rPr lang="fi-FI" altLang="fi-FI" sz="1350" dirty="0" err="1">
                <a:cs typeface="Arial" panose="020B0604020202020204" pitchFamily="34" charset="0"/>
              </a:rPr>
              <a:t>the</a:t>
            </a:r>
            <a:r>
              <a:rPr lang="fi-FI" altLang="fi-FI" sz="1350" dirty="0">
                <a:cs typeface="Arial" panose="020B0604020202020204" pitchFamily="34" charset="0"/>
              </a:rPr>
              <a:t> city of </a:t>
            </a:r>
            <a:r>
              <a:rPr lang="fi-FI" altLang="fi-FI" sz="1350" b="1" dirty="0">
                <a:solidFill>
                  <a:srgbClr val="0070C0"/>
                </a:solidFill>
                <a:cs typeface="Arial" panose="020B0604020202020204" pitchFamily="34" charset="0"/>
              </a:rPr>
              <a:t>Pori</a:t>
            </a:r>
            <a:endParaRPr lang="fi-FI" sz="1350" b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fi-FI" sz="600" dirty="0"/>
          </a:p>
          <a:p>
            <a:pPr>
              <a:buFont typeface="Wingdings" panose="05000000000000000000" pitchFamily="2" charset="2"/>
              <a:buChar char="v"/>
            </a:pPr>
            <a:r>
              <a:rPr lang="fi-FI" sz="1500" b="1" u="sng" dirty="0" err="1"/>
              <a:t>Research</a:t>
            </a:r>
            <a:r>
              <a:rPr lang="fi-FI" sz="1500" b="1" u="sng" dirty="0"/>
              <a:t> </a:t>
            </a:r>
            <a:r>
              <a:rPr lang="fi-FI" sz="1500" b="1" u="sng" dirty="0" err="1"/>
              <a:t>focus</a:t>
            </a:r>
            <a:r>
              <a:rPr lang="fi-FI" sz="1500" u="sng" dirty="0"/>
              <a:t>: </a:t>
            </a:r>
          </a:p>
          <a:p>
            <a:pPr marL="0" indent="0">
              <a:buNone/>
            </a:pPr>
            <a:r>
              <a:rPr lang="fi-FI" altLang="fi-FI" sz="1500" dirty="0">
                <a:cs typeface="Arial" panose="020B0604020202020204" pitchFamily="34" charset="0"/>
              </a:rPr>
              <a:t>     </a:t>
            </a:r>
            <a:r>
              <a:rPr lang="fi-FI" altLang="fi-FI" sz="1350" dirty="0" err="1">
                <a:cs typeface="Arial" panose="020B0604020202020204" pitchFamily="34" charset="0"/>
              </a:rPr>
              <a:t>Reliable</a:t>
            </a:r>
            <a:r>
              <a:rPr lang="fi-FI" altLang="fi-FI" sz="1350" dirty="0">
                <a:cs typeface="Arial" panose="020B0604020202020204" pitchFamily="34" charset="0"/>
              </a:rPr>
              <a:t> </a:t>
            </a:r>
            <a:r>
              <a:rPr lang="fi-FI" altLang="fi-FI" sz="1350" dirty="0" err="1">
                <a:cs typeface="Arial" panose="020B0604020202020204" pitchFamily="34" charset="0"/>
              </a:rPr>
              <a:t>verification</a:t>
            </a:r>
            <a:r>
              <a:rPr lang="fi-FI" altLang="fi-FI" sz="1350" dirty="0">
                <a:cs typeface="Arial" panose="020B0604020202020204" pitchFamily="34" charset="0"/>
              </a:rPr>
              <a:t> and </a:t>
            </a:r>
            <a:r>
              <a:rPr lang="fi-FI" altLang="fi-FI" sz="1350" dirty="0" err="1">
                <a:cs typeface="Arial" panose="020B0604020202020204" pitchFamily="34" charset="0"/>
              </a:rPr>
              <a:t>illustrative</a:t>
            </a:r>
            <a:r>
              <a:rPr lang="fi-FI" altLang="fi-FI" sz="1350" dirty="0"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fi-FI" altLang="fi-FI" sz="1350" dirty="0">
                <a:cs typeface="Arial" panose="020B0604020202020204" pitchFamily="34" charset="0"/>
              </a:rPr>
              <a:t>     </a:t>
            </a:r>
            <a:r>
              <a:rPr lang="fi-FI" altLang="fi-FI" sz="1350" dirty="0" err="1">
                <a:cs typeface="Arial" panose="020B0604020202020204" pitchFamily="34" charset="0"/>
              </a:rPr>
              <a:t>presentation</a:t>
            </a:r>
            <a:r>
              <a:rPr lang="fi-FI" altLang="fi-FI" sz="1350" dirty="0">
                <a:cs typeface="Arial" panose="020B0604020202020204" pitchFamily="34" charset="0"/>
              </a:rPr>
              <a:t> of </a:t>
            </a:r>
            <a:r>
              <a:rPr lang="fi-FI" altLang="fi-FI" sz="1350" dirty="0" err="1">
                <a:cs typeface="Arial" panose="020B0604020202020204" pitchFamily="34" charset="0"/>
              </a:rPr>
              <a:t>changes</a:t>
            </a:r>
            <a:r>
              <a:rPr lang="fi-FI" altLang="fi-FI" sz="1350" dirty="0">
                <a:cs typeface="Arial" panose="020B0604020202020204" pitchFamily="34" charset="0"/>
              </a:rPr>
              <a:t> in </a:t>
            </a:r>
            <a:r>
              <a:rPr lang="fi-FI" altLang="fi-FI" sz="1350" dirty="0" err="1">
                <a:cs typeface="Arial" panose="020B0604020202020204" pitchFamily="34" charset="0"/>
              </a:rPr>
              <a:t>property</a:t>
            </a:r>
            <a:r>
              <a:rPr lang="fi-FI" altLang="fi-FI" sz="1350" dirty="0"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fi-FI" altLang="fi-FI" sz="1350" dirty="0">
                <a:cs typeface="Arial" panose="020B0604020202020204" pitchFamily="34" charset="0"/>
              </a:rPr>
              <a:t>     </a:t>
            </a:r>
            <a:r>
              <a:rPr lang="fi-FI" altLang="fi-FI" sz="1350" dirty="0" err="1">
                <a:cs typeface="Arial" panose="020B0604020202020204" pitchFamily="34" charset="0"/>
              </a:rPr>
              <a:t>conditions</a:t>
            </a:r>
            <a:endParaRPr lang="fi-FI" altLang="fi-FI" sz="135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fi-FI" altLang="fi-FI" sz="60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i-FI" sz="1500" b="1" u="sng" dirty="0" err="1"/>
              <a:t>Implemented</a:t>
            </a:r>
            <a:r>
              <a:rPr lang="fi-FI" sz="1500" b="1" u="sng" dirty="0"/>
              <a:t> </a:t>
            </a:r>
            <a:r>
              <a:rPr lang="fi-FI" sz="1500" b="1" u="sng" dirty="0" err="1"/>
              <a:t>by</a:t>
            </a:r>
            <a:r>
              <a:rPr lang="fi-FI" sz="1500" u="sng" dirty="0"/>
              <a:t>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1050" b="1" dirty="0"/>
              <a:t>Tampere </a:t>
            </a:r>
            <a:r>
              <a:rPr lang="fi-FI" sz="1050" b="1" dirty="0" err="1"/>
              <a:t>University</a:t>
            </a:r>
            <a:r>
              <a:rPr lang="fi-FI" sz="1050" b="1" dirty="0"/>
              <a:t> of Technology </a:t>
            </a:r>
            <a:r>
              <a:rPr lang="fi-FI" sz="1050" dirty="0"/>
              <a:t>(</a:t>
            </a:r>
            <a:r>
              <a:rPr lang="fi-FI" sz="1050" dirty="0" err="1">
                <a:solidFill>
                  <a:srgbClr val="0070C0"/>
                </a:solidFill>
              </a:rPr>
              <a:t>Academic</a:t>
            </a:r>
            <a:r>
              <a:rPr lang="fi-FI" sz="1050" dirty="0"/>
              <a:t> </a:t>
            </a:r>
            <a:r>
              <a:rPr lang="fi-FI" sz="1050" dirty="0" err="1"/>
              <a:t>partner</a:t>
            </a:r>
            <a:r>
              <a:rPr lang="fi-FI" sz="1050" dirty="0"/>
              <a:t> / </a:t>
            </a:r>
            <a:r>
              <a:rPr lang="fi-FI" sz="1050" dirty="0" err="1"/>
              <a:t>project</a:t>
            </a:r>
            <a:r>
              <a:rPr lang="fi-FI" sz="1050" dirty="0"/>
              <a:t> </a:t>
            </a:r>
            <a:r>
              <a:rPr lang="fi-FI" sz="1050" dirty="0" err="1"/>
              <a:t>coordinator</a:t>
            </a:r>
            <a:r>
              <a:rPr lang="fi-FI" sz="1050" dirty="0"/>
              <a:t>), </a:t>
            </a:r>
            <a:r>
              <a:rPr lang="en-US" sz="1050" b="1" dirty="0"/>
              <a:t>The City of Pori </a:t>
            </a:r>
            <a:r>
              <a:rPr lang="en-US" sz="1050" dirty="0"/>
              <a:t>(</a:t>
            </a:r>
            <a:r>
              <a:rPr lang="en-US" sz="1050" dirty="0">
                <a:solidFill>
                  <a:srgbClr val="0070C0"/>
                </a:solidFill>
              </a:rPr>
              <a:t>Public</a:t>
            </a:r>
            <a:r>
              <a:rPr lang="en-US" sz="1050" dirty="0"/>
              <a:t> sector partner), </a:t>
            </a:r>
            <a:r>
              <a:rPr lang="en-US" sz="1050" b="1" dirty="0" err="1"/>
              <a:t>Riffid</a:t>
            </a:r>
            <a:r>
              <a:rPr lang="en-US" sz="1050" b="1" dirty="0"/>
              <a:t> Ltd and </a:t>
            </a:r>
            <a:r>
              <a:rPr lang="en-US" sz="1050" b="1" dirty="0" err="1"/>
              <a:t>SWOcean</a:t>
            </a:r>
            <a:r>
              <a:rPr lang="en-US" sz="1050" b="1" dirty="0"/>
              <a:t> Ltd </a:t>
            </a:r>
            <a:r>
              <a:rPr lang="en-US" sz="1050" dirty="0"/>
              <a:t>(</a:t>
            </a:r>
            <a:r>
              <a:rPr lang="en-US" sz="1050" dirty="0">
                <a:solidFill>
                  <a:srgbClr val="0070C0"/>
                </a:solidFill>
              </a:rPr>
              <a:t>Private</a:t>
            </a:r>
            <a:r>
              <a:rPr lang="en-US" sz="1050" dirty="0"/>
              <a:t> sector partners)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050" dirty="0"/>
              <a:t>Finnish Funding Agency for Technology and Innovation (</a:t>
            </a:r>
            <a:r>
              <a:rPr lang="en-US" sz="1050" dirty="0" err="1">
                <a:solidFill>
                  <a:srgbClr val="0070C0"/>
                </a:solidFill>
              </a:rPr>
              <a:t>Tekes</a:t>
            </a:r>
            <a:r>
              <a:rPr lang="en-US" sz="1050" dirty="0"/>
              <a:t>)</a:t>
            </a:r>
            <a:endParaRPr lang="fi-FI" sz="1050" dirty="0"/>
          </a:p>
          <a:p>
            <a:pPr>
              <a:buFont typeface="Wingdings" panose="05000000000000000000" pitchFamily="2" charset="2"/>
              <a:buChar char="v"/>
            </a:pPr>
            <a:endParaRPr lang="fi-FI" dirty="0" smtClean="0"/>
          </a:p>
          <a:p>
            <a:endParaRPr lang="fi-FI" dirty="0"/>
          </a:p>
        </p:txBody>
      </p:sp>
      <p:pic>
        <p:nvPicPr>
          <p:cNvPr id="9" name="Picture 12" descr="Pandora - hela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6324" y="3765522"/>
            <a:ext cx="808436" cy="62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61087" y="1517206"/>
            <a:ext cx="2990189" cy="1678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908176" y="1522618"/>
            <a:ext cx="1930354" cy="1422797"/>
          </a:xfrm>
          <a:prstGeom prst="rect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952500" indent="-190500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fi-FI" altLang="fi-FI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cxnSp>
        <p:nvCxnSpPr>
          <p:cNvPr id="12" name="Straight Connector 11"/>
          <p:cNvCxnSpPr>
            <a:endCxn id="11" idx="1"/>
          </p:cNvCxnSpPr>
          <p:nvPr/>
        </p:nvCxnSpPr>
        <p:spPr>
          <a:xfrm>
            <a:off x="3218400" y="1994943"/>
            <a:ext cx="1689776" cy="23907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8666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25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100" dirty="0">
                <a:cs typeface="Arial" panose="020B0604020202020204" pitchFamily="34" charset="0"/>
              </a:rPr>
              <a:t>Innovative aspects</a:t>
            </a:r>
            <a:endParaRPr lang="fi-FI" sz="2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477E17-2425-4FEE-8B68-A96F242AB7EF}" type="datetime1">
              <a:rPr lang="fi-FI" smtClean="0"/>
              <a:pPr>
                <a:defRPr/>
              </a:pPr>
              <a:t>24.11.2016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D62BF9-2C3E-4785-897B-DFAE27475CB8}" type="slidenum">
              <a:rPr lang="fi-FI" smtClean="0"/>
              <a:pPr>
                <a:defRPr/>
              </a:pPr>
              <a:t>4</a:t>
            </a:fld>
            <a:endParaRPr lang="fi-FI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01768" y="1605118"/>
            <a:ext cx="5779294" cy="191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  <a:defRPr/>
            </a:pPr>
            <a:r>
              <a:rPr lang="fi-FI" altLang="fi-FI" sz="1500" b="1" u="sng" dirty="0" err="1">
                <a:ea typeface="ＭＳ Ｐゴシック" charset="-128"/>
              </a:rPr>
              <a:t>The</a:t>
            </a:r>
            <a:r>
              <a:rPr lang="fi-FI" altLang="fi-FI" sz="1500" b="1" u="sng" dirty="0">
                <a:ea typeface="ＭＳ Ｐゴシック" charset="-128"/>
              </a:rPr>
              <a:t> </a:t>
            </a:r>
            <a:r>
              <a:rPr lang="fi-FI" altLang="fi-FI" sz="1500" b="1" u="sng" dirty="0">
                <a:ea typeface="ＭＳ Ｐゴシック" charset="-128"/>
                <a:cs typeface="Arial" charset="0"/>
              </a:rPr>
              <a:t>ultimate </a:t>
            </a:r>
            <a:r>
              <a:rPr lang="fi-FI" altLang="fi-FI" sz="1500" b="1" u="sng" dirty="0" err="1">
                <a:ea typeface="ＭＳ Ｐゴシック" charset="-128"/>
                <a:cs typeface="Arial" charset="0"/>
              </a:rPr>
              <a:t>goal</a:t>
            </a:r>
            <a:r>
              <a:rPr lang="fi-FI" altLang="fi-FI" sz="1500" b="1" u="sng" dirty="0">
                <a:ea typeface="ＭＳ Ｐゴシック" charset="-128"/>
                <a:cs typeface="Arial" charset="0"/>
              </a:rPr>
              <a:t> </a:t>
            </a:r>
            <a:r>
              <a:rPr lang="fi-FI" altLang="fi-FI" sz="1500" dirty="0" err="1">
                <a:ea typeface="ＭＳ Ｐゴシック" charset="-128"/>
                <a:cs typeface="Arial" charset="0"/>
              </a:rPr>
              <a:t>was</a:t>
            </a:r>
            <a:r>
              <a:rPr lang="fi-FI" altLang="fi-FI" sz="1500" dirty="0">
                <a:ea typeface="ＭＳ Ｐゴシック" charset="-128"/>
                <a:cs typeface="Arial" charset="0"/>
              </a:rPr>
              <a:t> to </a:t>
            </a:r>
            <a:r>
              <a:rPr lang="fi-FI" altLang="fi-FI" sz="1500" dirty="0" err="1">
                <a:ea typeface="ＭＳ Ｐゴシック" charset="-128"/>
                <a:cs typeface="Arial" charset="0"/>
              </a:rPr>
              <a:t>develop</a:t>
            </a:r>
            <a:r>
              <a:rPr lang="fi-FI" altLang="fi-FI" sz="1500" dirty="0">
                <a:ea typeface="ＭＳ Ｐゴシック" charset="-128"/>
                <a:cs typeface="Arial" charset="0"/>
              </a:rPr>
              <a:t> a </a:t>
            </a:r>
            <a:r>
              <a:rPr lang="en-US" altLang="fi-FI" sz="1500" dirty="0">
                <a:ea typeface="ＭＳ Ｐゴシック" charset="-128"/>
              </a:rPr>
              <a:t>solution that was</a:t>
            </a:r>
            <a:r>
              <a:rPr lang="en-US" altLang="fi-FI" sz="1500" b="1" dirty="0">
                <a:ea typeface="ＭＳ Ｐゴシック" charset="-128"/>
              </a:rPr>
              <a:t>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altLang="fi-FI" sz="750" b="1" dirty="0">
              <a:ea typeface="ＭＳ Ｐゴシック" charset="-128"/>
            </a:endParaRPr>
          </a:p>
          <a:p>
            <a:pPr marL="500063" lvl="1">
              <a:buFont typeface="Arial" charset="0"/>
              <a:buChar char="•"/>
              <a:defRPr/>
            </a:pPr>
            <a:r>
              <a:rPr lang="en-US" altLang="fi-FI" sz="1500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Transferable</a:t>
            </a:r>
            <a:r>
              <a:rPr lang="en-US" altLang="fi-FI" sz="1500" dirty="0">
                <a:ea typeface="ＭＳ Ｐゴシック" charset="-128"/>
              </a:rPr>
              <a:t> from one point to another </a:t>
            </a:r>
          </a:p>
          <a:p>
            <a:pPr marL="500063" lvl="1">
              <a:buFont typeface="Arial" charset="0"/>
              <a:buChar char="•"/>
              <a:defRPr/>
            </a:pPr>
            <a:endParaRPr lang="en-US" altLang="fi-FI" sz="750" dirty="0">
              <a:ea typeface="ＭＳ Ｐゴシック" charset="-128"/>
            </a:endParaRPr>
          </a:p>
          <a:p>
            <a:pPr marL="500063" lvl="1">
              <a:buFont typeface="Arial" charset="0"/>
              <a:buChar char="•"/>
              <a:defRPr/>
            </a:pPr>
            <a:r>
              <a:rPr lang="en-US" altLang="fi-FI" sz="1500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Scalable</a:t>
            </a:r>
            <a:r>
              <a:rPr lang="en-US" altLang="fi-FI" sz="1500" dirty="0">
                <a:ea typeface="ＭＳ Ｐゴシック" charset="-128"/>
              </a:rPr>
              <a:t> (addition of sensors) at a later date</a:t>
            </a:r>
          </a:p>
          <a:p>
            <a:pPr marL="500063" lvl="1">
              <a:buFont typeface="Arial" charset="0"/>
              <a:buChar char="•"/>
              <a:defRPr/>
            </a:pPr>
            <a:endParaRPr lang="en-US" altLang="fi-FI" sz="750" dirty="0">
              <a:ea typeface="ＭＳ Ｐゴシック" charset="-128"/>
            </a:endParaRPr>
          </a:p>
          <a:p>
            <a:pPr marL="500063" lvl="1">
              <a:buFont typeface="Arial" charset="0"/>
              <a:buChar char="•"/>
              <a:defRPr/>
            </a:pPr>
            <a:r>
              <a:rPr lang="en-US" altLang="fi-FI" sz="15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Visualizable</a:t>
            </a:r>
            <a:r>
              <a:rPr lang="en-US" altLang="fi-FI" sz="1500" dirty="0">
                <a:ea typeface="ＭＳ Ｐゴシック" charset="-128"/>
              </a:rPr>
              <a:t> for</a:t>
            </a:r>
            <a:r>
              <a:rPr lang="en-US" altLang="fi-FI" sz="1500" i="1" dirty="0">
                <a:ea typeface="ＭＳ Ｐゴシック" charset="-128"/>
              </a:rPr>
              <a:t> </a:t>
            </a:r>
            <a:r>
              <a:rPr lang="en-US" altLang="fi-FI" sz="1500" dirty="0">
                <a:ea typeface="ＭＳ Ｐゴシック" charset="-128"/>
              </a:rPr>
              <a:t>analyzing and interpreting the collected data </a:t>
            </a:r>
            <a:r>
              <a:rPr lang="en-US" altLang="fi-FI" sz="1500" i="1" dirty="0">
                <a:ea typeface="ＭＳ Ｐゴシック" charset="-128"/>
              </a:rPr>
              <a:t>(clear presentation of measurement results) </a:t>
            </a:r>
            <a:endParaRPr lang="en-US" altLang="fi-FI" sz="1500" dirty="0">
              <a:ea typeface="ＭＳ Ｐゴシック" charset="-128"/>
            </a:endParaRPr>
          </a:p>
          <a:p>
            <a:pPr>
              <a:defRPr/>
            </a:pPr>
            <a:endParaRPr lang="fi-FI" altLang="fi-FI" sz="1200" dirty="0">
              <a:ea typeface="ＭＳ Ｐゴシック" charset="-128"/>
            </a:endParaRPr>
          </a:p>
          <a:p>
            <a:pPr>
              <a:buFontTx/>
              <a:buChar char="•"/>
              <a:defRPr/>
            </a:pPr>
            <a:endParaRPr lang="fi-FI" altLang="fi-FI" sz="1200" dirty="0">
              <a:ea typeface="ＭＳ Ｐゴシック" charset="-128"/>
            </a:endParaRPr>
          </a:p>
        </p:txBody>
      </p:sp>
      <p:pic>
        <p:nvPicPr>
          <p:cNvPr id="8" name="Picture 2" descr="C:\Program Files (x86)\Microsoft Office\MEDIA\CAGCAT10\j0234687.gif"/>
          <p:cNvPicPr>
            <a:picLocks noChangeAspect="1" noChangeArrowheads="1" noCrop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22502" y="3584181"/>
            <a:ext cx="1198169" cy="70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68556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i-FI" sz="2100" dirty="0">
                <a:cs typeface="Arial" panose="020B0604020202020204" pitchFamily="34" charset="0"/>
              </a:rPr>
              <a:t>Solution: </a:t>
            </a:r>
            <a:r>
              <a:rPr lang="en-US" altLang="fi-FI" sz="2100" b="1" dirty="0">
                <a:latin typeface="+mn-lt"/>
                <a:cs typeface="Arial" panose="020B0604020202020204" pitchFamily="34" charset="0"/>
              </a:rPr>
              <a:t>Portable Sensor System</a:t>
            </a:r>
            <a:endParaRPr lang="fi-FI" sz="2100" b="1" dirty="0"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477E17-2425-4FEE-8B68-A96F242AB7EF}" type="datetime1">
              <a:rPr lang="fi-FI" smtClean="0"/>
              <a:pPr>
                <a:defRPr/>
              </a:pPr>
              <a:t>24.11.2016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D62BF9-2C3E-4785-897B-DFAE27475CB8}" type="slidenum">
              <a:rPr lang="fi-FI" smtClean="0"/>
              <a:pPr>
                <a:defRPr/>
              </a:pPr>
              <a:t>5</a:t>
            </a:fld>
            <a:endParaRPr lang="fi-FI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9319" y="1491085"/>
            <a:ext cx="2970610" cy="1577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3656660" y="1432025"/>
            <a:ext cx="2826544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 eaLnBrk="0" hangingPunct="0">
              <a:spcBef>
                <a:spcPct val="20000"/>
              </a:spcBef>
              <a:defRPr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952500" indent="-190500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fi-FI" altLang="fi-FI" sz="1050" dirty="0">
                <a:solidFill>
                  <a:schemeClr val="tx1"/>
                </a:solidFill>
              </a:rPr>
              <a:t>32 </a:t>
            </a:r>
            <a:r>
              <a:rPr lang="fi-FI" altLang="fi-FI" sz="1050" dirty="0">
                <a:solidFill>
                  <a:srgbClr val="0070C0"/>
                </a:solidFill>
              </a:rPr>
              <a:t>RFID/NFC</a:t>
            </a:r>
            <a:r>
              <a:rPr lang="fi-FI" altLang="fi-FI" sz="1050" dirty="0">
                <a:solidFill>
                  <a:schemeClr val="tx1"/>
                </a:solidFill>
              </a:rPr>
              <a:t> </a:t>
            </a:r>
            <a:r>
              <a:rPr lang="fi-FI" altLang="fi-FI" sz="1050" dirty="0" err="1">
                <a:solidFill>
                  <a:srgbClr val="0070C0"/>
                </a:solidFill>
              </a:rPr>
              <a:t>sensors</a:t>
            </a:r>
            <a:r>
              <a:rPr lang="fi-FI" altLang="fi-FI" sz="1050" dirty="0">
                <a:solidFill>
                  <a:schemeClr val="tx1"/>
                </a:solidFill>
              </a:rPr>
              <a:t> (8 per </a:t>
            </a:r>
            <a:r>
              <a:rPr lang="fi-FI" altLang="fi-FI" sz="1050" dirty="0" err="1">
                <a:solidFill>
                  <a:schemeClr val="tx1"/>
                </a:solidFill>
              </a:rPr>
              <a:t>floor</a:t>
            </a:r>
            <a:r>
              <a:rPr lang="fi-FI" altLang="fi-FI" sz="1050" dirty="0">
                <a:solidFill>
                  <a:schemeClr val="tx1"/>
                </a:solidFill>
              </a:rPr>
              <a:t>) for </a:t>
            </a:r>
            <a:r>
              <a:rPr lang="fi-FI" altLang="fi-FI" sz="1050" dirty="0" err="1">
                <a:solidFill>
                  <a:schemeClr val="tx1"/>
                </a:solidFill>
              </a:rPr>
              <a:t>temperature</a:t>
            </a:r>
            <a:r>
              <a:rPr lang="fi-FI" altLang="fi-FI" sz="1050" dirty="0">
                <a:solidFill>
                  <a:schemeClr val="tx1"/>
                </a:solidFill>
              </a:rPr>
              <a:t> (C) and </a:t>
            </a:r>
            <a:r>
              <a:rPr lang="fi-FI" altLang="fi-FI" sz="1050" dirty="0" err="1">
                <a:solidFill>
                  <a:schemeClr val="tx1"/>
                </a:solidFill>
              </a:rPr>
              <a:t>relative</a:t>
            </a:r>
            <a:r>
              <a:rPr lang="fi-FI" altLang="fi-FI" sz="1050" dirty="0">
                <a:solidFill>
                  <a:schemeClr val="tx1"/>
                </a:solidFill>
              </a:rPr>
              <a:t> </a:t>
            </a:r>
            <a:r>
              <a:rPr lang="fi-FI" altLang="fi-FI" sz="1050" dirty="0" err="1">
                <a:solidFill>
                  <a:schemeClr val="tx1"/>
                </a:solidFill>
              </a:rPr>
              <a:t>humidity</a:t>
            </a:r>
            <a:r>
              <a:rPr lang="fi-FI" altLang="fi-FI" sz="1050" dirty="0">
                <a:solidFill>
                  <a:schemeClr val="tx1"/>
                </a:solidFill>
              </a:rPr>
              <a:t> (RH) </a:t>
            </a:r>
            <a:r>
              <a:rPr lang="fi-FI" altLang="fi-FI" sz="1050" dirty="0" err="1">
                <a:solidFill>
                  <a:schemeClr val="tx1"/>
                </a:solidFill>
              </a:rPr>
              <a:t>measurement</a:t>
            </a:r>
            <a:r>
              <a:rPr lang="fi-FI" altLang="fi-FI" sz="1050" dirty="0">
                <a:solidFill>
                  <a:schemeClr val="tx1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fi-FI" altLang="fi-FI" sz="1050" dirty="0" err="1">
                <a:solidFill>
                  <a:schemeClr val="tx1"/>
                </a:solidFill>
              </a:rPr>
              <a:t>measurement</a:t>
            </a:r>
            <a:r>
              <a:rPr lang="fi-FI" altLang="fi-FI" sz="1050" dirty="0">
                <a:solidFill>
                  <a:schemeClr val="tx1"/>
                </a:solidFill>
              </a:rPr>
              <a:t> </a:t>
            </a:r>
            <a:r>
              <a:rPr lang="fi-FI" altLang="fi-FI" sz="1050" dirty="0" err="1">
                <a:solidFill>
                  <a:schemeClr val="tx1"/>
                </a:solidFill>
              </a:rPr>
              <a:t>frequency</a:t>
            </a:r>
            <a:r>
              <a:rPr lang="fi-FI" altLang="fi-FI" sz="1050" dirty="0">
                <a:solidFill>
                  <a:schemeClr val="tx1"/>
                </a:solidFill>
              </a:rPr>
              <a:t>: </a:t>
            </a:r>
            <a:r>
              <a:rPr lang="fi-FI" altLang="fi-FI" sz="1050" dirty="0" err="1">
                <a:solidFill>
                  <a:schemeClr val="tx1"/>
                </a:solidFill>
              </a:rPr>
              <a:t>every</a:t>
            </a:r>
            <a:r>
              <a:rPr lang="fi-FI" altLang="fi-FI" sz="1050" dirty="0">
                <a:solidFill>
                  <a:schemeClr val="tx1"/>
                </a:solidFill>
              </a:rPr>
              <a:t> 15 </a:t>
            </a:r>
            <a:r>
              <a:rPr lang="fi-FI" altLang="fi-FI" sz="1050" dirty="0" err="1">
                <a:solidFill>
                  <a:schemeClr val="tx1"/>
                </a:solidFill>
              </a:rPr>
              <a:t>mins</a:t>
            </a:r>
            <a:endParaRPr lang="fi-FI" altLang="fi-FI" sz="105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fi-FI" altLang="fi-FI" sz="900" dirty="0">
              <a:solidFill>
                <a:schemeClr val="tx1"/>
              </a:solidFill>
            </a:endParaRPr>
          </a:p>
        </p:txBody>
      </p:sp>
      <p:pic>
        <p:nvPicPr>
          <p:cNvPr id="10" name="Picture" descr="terveysasemaClient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441" y="3377315"/>
            <a:ext cx="1882364" cy="916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6815" r="56831" b="19850"/>
          <a:stretch>
            <a:fillRect/>
          </a:stretch>
        </p:blipFill>
        <p:spPr bwMode="auto">
          <a:xfrm>
            <a:off x="3833776" y="2245598"/>
            <a:ext cx="158115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Arrow Connector 12"/>
          <p:cNvCxnSpPr/>
          <p:nvPr/>
        </p:nvCxnSpPr>
        <p:spPr>
          <a:xfrm flipH="1" flipV="1">
            <a:off x="2602152" y="2182207"/>
            <a:ext cx="1276250" cy="44162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779572" y="3063925"/>
            <a:ext cx="2092561" cy="72712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  <a:defRPr/>
            </a:pPr>
            <a:r>
              <a:rPr lang="fi-FI" sz="825" dirty="0">
                <a:solidFill>
                  <a:srgbClr val="000066"/>
                </a:solidFill>
                <a:latin typeface="+mn-lt"/>
                <a:ea typeface="ＭＳ Ｐゴシック" charset="-128"/>
              </a:rPr>
              <a:t>RFID/NFC </a:t>
            </a:r>
            <a:r>
              <a:rPr lang="fi-FI" sz="825" dirty="0" err="1">
                <a:solidFill>
                  <a:srgbClr val="000066"/>
                </a:solidFill>
                <a:latin typeface="+mn-lt"/>
                <a:ea typeface="ＭＳ Ｐゴシック" charset="-128"/>
              </a:rPr>
              <a:t>capable</a:t>
            </a:r>
            <a:r>
              <a:rPr lang="fi-FI" sz="825" dirty="0">
                <a:solidFill>
                  <a:srgbClr val="000066"/>
                </a:solidFill>
                <a:latin typeface="+mn-lt"/>
                <a:ea typeface="ＭＳ Ｐゴシック" charset="-128"/>
              </a:rPr>
              <a:t> </a:t>
            </a:r>
            <a:r>
              <a:rPr lang="fi-FI" sz="825" dirty="0" err="1">
                <a:solidFill>
                  <a:srgbClr val="000066"/>
                </a:solidFill>
                <a:latin typeface="+mn-lt"/>
                <a:ea typeface="ＭＳ Ｐゴシック" charset="-128"/>
              </a:rPr>
              <a:t>sensor</a:t>
            </a:r>
            <a:endParaRPr lang="fi-FI" sz="825" dirty="0">
              <a:solidFill>
                <a:srgbClr val="000066"/>
              </a:solidFill>
              <a:latin typeface="+mn-lt"/>
              <a:ea typeface="ＭＳ Ｐゴシック" charset="-128"/>
            </a:endParaRPr>
          </a:p>
          <a:p>
            <a:pPr marL="128588" indent="-128588">
              <a:buFont typeface="Arial" panose="020B0604020202020204" pitchFamily="34" charset="0"/>
              <a:buChar char="•"/>
              <a:defRPr/>
            </a:pPr>
            <a:r>
              <a:rPr lang="fi-FI" sz="825" dirty="0">
                <a:solidFill>
                  <a:srgbClr val="000066"/>
                </a:solidFill>
                <a:latin typeface="+mn-lt"/>
                <a:ea typeface="ＭＳ Ｐゴシック" charset="-128"/>
              </a:rPr>
              <a:t>Wireless data </a:t>
            </a:r>
            <a:r>
              <a:rPr lang="fi-FI" sz="825" dirty="0" err="1">
                <a:solidFill>
                  <a:srgbClr val="000066"/>
                </a:solidFill>
                <a:latin typeface="+mn-lt"/>
                <a:ea typeface="ＭＳ Ｐゴシック" charset="-128"/>
              </a:rPr>
              <a:t>transfer</a:t>
            </a:r>
            <a:endParaRPr lang="fi-FI" sz="825" dirty="0">
              <a:solidFill>
                <a:srgbClr val="000066"/>
              </a:solidFill>
              <a:latin typeface="+mn-lt"/>
              <a:ea typeface="ＭＳ Ｐゴシック" charset="-128"/>
            </a:endParaRPr>
          </a:p>
          <a:p>
            <a:pPr marL="128588" indent="-128588">
              <a:buFont typeface="Arial" panose="020B0604020202020204" pitchFamily="34" charset="0"/>
              <a:buChar char="•"/>
              <a:defRPr/>
            </a:pPr>
            <a:r>
              <a:rPr lang="fi-FI" sz="825" dirty="0" err="1">
                <a:solidFill>
                  <a:srgbClr val="000066"/>
                </a:solidFill>
                <a:latin typeface="+mn-lt"/>
                <a:ea typeface="ＭＳ Ｐゴシック" charset="-128"/>
              </a:rPr>
              <a:t>Low</a:t>
            </a:r>
            <a:r>
              <a:rPr lang="fi-FI" sz="825" dirty="0">
                <a:solidFill>
                  <a:srgbClr val="000066"/>
                </a:solidFill>
                <a:latin typeface="+mn-lt"/>
                <a:ea typeface="ＭＳ Ｐゴシック" charset="-128"/>
              </a:rPr>
              <a:t> </a:t>
            </a:r>
            <a:r>
              <a:rPr lang="fi-FI" sz="825" dirty="0" err="1">
                <a:solidFill>
                  <a:srgbClr val="000066"/>
                </a:solidFill>
                <a:latin typeface="+mn-lt"/>
                <a:ea typeface="ＭＳ Ｐゴシック" charset="-128"/>
              </a:rPr>
              <a:t>energy</a:t>
            </a:r>
            <a:r>
              <a:rPr lang="fi-FI" sz="825" dirty="0">
                <a:solidFill>
                  <a:srgbClr val="000066"/>
                </a:solidFill>
                <a:latin typeface="+mn-lt"/>
                <a:ea typeface="ＭＳ Ｐゴシック" charset="-128"/>
              </a:rPr>
              <a:t> </a:t>
            </a:r>
            <a:r>
              <a:rPr lang="fi-FI" sz="825" dirty="0" err="1">
                <a:solidFill>
                  <a:srgbClr val="000066"/>
                </a:solidFill>
                <a:latin typeface="+mn-lt"/>
                <a:ea typeface="ＭＳ Ｐゴシック" charset="-128"/>
              </a:rPr>
              <a:t>consumption</a:t>
            </a:r>
            <a:endParaRPr lang="fi-FI" sz="825" dirty="0">
              <a:solidFill>
                <a:srgbClr val="000066"/>
              </a:solidFill>
              <a:latin typeface="+mn-lt"/>
              <a:ea typeface="ＭＳ Ｐゴシック" charset="-128"/>
            </a:endParaRPr>
          </a:p>
          <a:p>
            <a:pPr marL="128588" indent="-128588">
              <a:buFont typeface="Arial" panose="020B0604020202020204" pitchFamily="34" charset="0"/>
              <a:buChar char="•"/>
              <a:defRPr/>
            </a:pPr>
            <a:r>
              <a:rPr lang="fi-FI" sz="825" dirty="0">
                <a:solidFill>
                  <a:srgbClr val="000066"/>
                </a:solidFill>
                <a:latin typeface="+mn-lt"/>
                <a:ea typeface="ＭＳ Ｐゴシック" charset="-128"/>
              </a:rPr>
              <a:t>Long </a:t>
            </a:r>
            <a:r>
              <a:rPr lang="fi-FI" sz="825" dirty="0" err="1">
                <a:solidFill>
                  <a:srgbClr val="000066"/>
                </a:solidFill>
                <a:latin typeface="+mn-lt"/>
                <a:ea typeface="ＭＳ Ｐゴシック" charset="-128"/>
              </a:rPr>
              <a:t>operating</a:t>
            </a:r>
            <a:r>
              <a:rPr lang="fi-FI" sz="825" dirty="0">
                <a:solidFill>
                  <a:srgbClr val="000066"/>
                </a:solidFill>
                <a:latin typeface="+mn-lt"/>
                <a:ea typeface="ＭＳ Ｐゴシック" charset="-128"/>
              </a:rPr>
              <a:t> </a:t>
            </a:r>
            <a:r>
              <a:rPr lang="fi-FI" sz="825" dirty="0" err="1">
                <a:solidFill>
                  <a:srgbClr val="000066"/>
                </a:solidFill>
                <a:latin typeface="+mn-lt"/>
                <a:ea typeface="ＭＳ Ｐゴシック" charset="-128"/>
              </a:rPr>
              <a:t>period</a:t>
            </a:r>
            <a:r>
              <a:rPr lang="fi-FI" sz="825" dirty="0">
                <a:solidFill>
                  <a:srgbClr val="000066"/>
                </a:solidFill>
                <a:latin typeface="+mn-lt"/>
                <a:ea typeface="ＭＳ Ｐゴシック" charset="-128"/>
              </a:rPr>
              <a:t> (</a:t>
            </a:r>
            <a:r>
              <a:rPr lang="fi-FI" sz="825" dirty="0" err="1">
                <a:solidFill>
                  <a:srgbClr val="000066"/>
                </a:solidFill>
                <a:latin typeface="+mn-lt"/>
                <a:ea typeface="ＭＳ Ｐゴシック" charset="-128"/>
              </a:rPr>
              <a:t>about</a:t>
            </a:r>
            <a:r>
              <a:rPr lang="fi-FI" sz="825" dirty="0">
                <a:solidFill>
                  <a:srgbClr val="000066"/>
                </a:solidFill>
                <a:latin typeface="+mn-lt"/>
                <a:ea typeface="ＭＳ Ｐゴシック" charset="-128"/>
              </a:rPr>
              <a:t> 2 </a:t>
            </a:r>
            <a:r>
              <a:rPr lang="fi-FI" sz="825" dirty="0" err="1">
                <a:solidFill>
                  <a:srgbClr val="000066"/>
                </a:solidFill>
                <a:latin typeface="+mn-lt"/>
                <a:ea typeface="ＭＳ Ｐゴシック" charset="-128"/>
              </a:rPr>
              <a:t>years</a:t>
            </a:r>
            <a:r>
              <a:rPr lang="fi-FI" sz="825" dirty="0">
                <a:solidFill>
                  <a:srgbClr val="000066"/>
                </a:solidFill>
                <a:latin typeface="+mn-lt"/>
                <a:ea typeface="ＭＳ Ｐゴシック" charset="-128"/>
              </a:rPr>
              <a:t>)</a:t>
            </a:r>
          </a:p>
          <a:p>
            <a:pPr marL="128588" indent="-128588">
              <a:buFont typeface="Arial" panose="020B0604020202020204" pitchFamily="34" charset="0"/>
              <a:buChar char="•"/>
              <a:defRPr/>
            </a:pPr>
            <a:r>
              <a:rPr lang="fi-FI" sz="825" dirty="0" err="1">
                <a:solidFill>
                  <a:srgbClr val="000066"/>
                </a:solidFill>
                <a:latin typeface="+mn-lt"/>
                <a:ea typeface="ＭＳ Ｐゴシック" charset="-128"/>
              </a:rPr>
              <a:t>Capacity</a:t>
            </a:r>
            <a:r>
              <a:rPr lang="fi-FI" sz="825" dirty="0">
                <a:solidFill>
                  <a:srgbClr val="000066"/>
                </a:solidFill>
                <a:latin typeface="+mn-lt"/>
                <a:ea typeface="ＭＳ Ｐゴシック" charset="-128"/>
              </a:rPr>
              <a:t> 16000 data </a:t>
            </a:r>
            <a:r>
              <a:rPr lang="fi-FI" sz="825" dirty="0" err="1">
                <a:solidFill>
                  <a:srgbClr val="000066"/>
                </a:solidFill>
                <a:latin typeface="+mn-lt"/>
                <a:ea typeface="ＭＳ Ｐゴシック" charset="-128"/>
              </a:rPr>
              <a:t>points</a:t>
            </a:r>
            <a:endParaRPr lang="fi-FI" sz="825" dirty="0">
              <a:solidFill>
                <a:srgbClr val="000066"/>
              </a:solidFill>
              <a:latin typeface="+mn-lt"/>
              <a:ea typeface="ＭＳ Ｐゴシック" charset="-128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602151" y="2632621"/>
            <a:ext cx="1258520" cy="83176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789904" y="3163575"/>
            <a:ext cx="684803" cy="207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fi-FI" sz="750" u="sng" dirty="0">
                <a:solidFill>
                  <a:srgbClr val="7030A0"/>
                </a:solidFill>
                <a:cs typeface="Times New Roman" panose="02020603050405020304" pitchFamily="18" charset="0"/>
              </a:rPr>
              <a:t>NFC reader</a:t>
            </a:r>
            <a:endParaRPr lang="fi-FI" sz="750" dirty="0">
              <a:solidFill>
                <a:srgbClr val="7030A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353077" y="3294338"/>
            <a:ext cx="80743" cy="145800"/>
          </a:xfrm>
          <a:prstGeom prst="straightConnector1">
            <a:avLst/>
          </a:prstGeom>
          <a:ln w="6350">
            <a:solidFill>
              <a:srgbClr val="7030A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triped Right Arrow 21"/>
          <p:cNvSpPr/>
          <p:nvPr/>
        </p:nvSpPr>
        <p:spPr>
          <a:xfrm>
            <a:off x="2246143" y="3882338"/>
            <a:ext cx="369662" cy="306647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23" name="Picture 8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67652" y="3747033"/>
            <a:ext cx="1036296" cy="62362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2746604" y="3584351"/>
            <a:ext cx="982961" cy="207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50" u="sng" dirty="0">
                <a:solidFill>
                  <a:srgbClr val="7030A0"/>
                </a:solidFill>
                <a:cs typeface="Times New Roman" panose="02020603050405020304" pitchFamily="18" charset="0"/>
              </a:rPr>
              <a:t>Measurement data</a:t>
            </a:r>
            <a:endParaRPr lang="fi-FI" sz="750" dirty="0">
              <a:solidFill>
                <a:srgbClr val="7030A0"/>
              </a:solidFill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 bwMode="auto">
          <a:xfrm>
            <a:off x="1003642" y="3210732"/>
            <a:ext cx="816159" cy="201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defRPr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952500" indent="-190500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fi-FI" sz="900" b="1" i="1" dirty="0">
                <a:solidFill>
                  <a:schemeClr val="tx1"/>
                </a:solidFill>
              </a:rPr>
              <a:t>Overview of the system</a:t>
            </a:r>
            <a:endParaRPr lang="en-US" altLang="fi-FI" sz="900" b="1" i="1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60741" y="3981745"/>
            <a:ext cx="228600" cy="669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TextBox 11"/>
          <p:cNvSpPr txBox="1"/>
          <p:nvPr/>
        </p:nvSpPr>
        <p:spPr>
          <a:xfrm>
            <a:off x="1175566" y="3736869"/>
            <a:ext cx="44275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600" i="1" dirty="0"/>
              <a:t>internet</a:t>
            </a:r>
          </a:p>
        </p:txBody>
      </p:sp>
      <p:cxnSp>
        <p:nvCxnSpPr>
          <p:cNvPr id="16" name="Curved Connector 15"/>
          <p:cNvCxnSpPr/>
          <p:nvPr/>
        </p:nvCxnSpPr>
        <p:spPr>
          <a:xfrm rot="10800000" flipV="1">
            <a:off x="1003643" y="3504936"/>
            <a:ext cx="1296758" cy="264079"/>
          </a:xfrm>
          <a:prstGeom prst="curvedConnector3">
            <a:avLst/>
          </a:prstGeom>
          <a:ln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/>
          <p:nvPr/>
        </p:nvCxnSpPr>
        <p:spPr>
          <a:xfrm>
            <a:off x="1003642" y="3882338"/>
            <a:ext cx="880958" cy="166315"/>
          </a:xfrm>
          <a:prstGeom prst="curvedConnector3">
            <a:avLst/>
          </a:prstGeom>
          <a:ln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60140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2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25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75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2" grpId="0" animBg="1"/>
      <p:bldP spid="24" grpId="0"/>
      <p:bldP spid="25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100" dirty="0" err="1"/>
              <a:t>Collecting</a:t>
            </a:r>
            <a:r>
              <a:rPr lang="fi-FI" sz="2100" dirty="0"/>
              <a:t> </a:t>
            </a:r>
            <a:r>
              <a:rPr lang="fi-FI" sz="2100" dirty="0" err="1"/>
              <a:t>the</a:t>
            </a:r>
            <a:r>
              <a:rPr lang="fi-FI" sz="2100" dirty="0"/>
              <a:t> </a:t>
            </a:r>
            <a:r>
              <a:rPr lang="fi-FI" sz="2100" dirty="0" err="1"/>
              <a:t>sensor</a:t>
            </a:r>
            <a:r>
              <a:rPr lang="fi-FI" sz="2100" dirty="0"/>
              <a:t> data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477E17-2425-4FEE-8B68-A96F242AB7EF}" type="datetime1">
              <a:rPr lang="fi-FI" smtClean="0"/>
              <a:pPr>
                <a:defRPr/>
              </a:pPr>
              <a:t>24.11.2016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D62BF9-2C3E-4785-897B-DFAE27475CB8}" type="slidenum">
              <a:rPr lang="fi-FI" smtClean="0"/>
              <a:pPr>
                <a:defRPr/>
              </a:pPr>
              <a:t>6</a:t>
            </a:fld>
            <a:endParaRPr lang="fi-FI" dirty="0"/>
          </a:p>
        </p:txBody>
      </p:sp>
      <p:pic>
        <p:nvPicPr>
          <p:cNvPr id="8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71963" y="1445717"/>
            <a:ext cx="1563589" cy="2785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82503" y="1828801"/>
            <a:ext cx="1233191" cy="2195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06401" y="1470720"/>
            <a:ext cx="1528763" cy="2724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356670" y="2052935"/>
            <a:ext cx="683121" cy="51435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i-FI">
              <a:solidFill>
                <a:schemeClr val="lt1"/>
              </a:solidFill>
              <a:latin typeface="+mn-lt"/>
              <a:ea typeface="+mn-ea"/>
            </a:endParaRPr>
          </a:p>
        </p:txBody>
      </p:sp>
      <p:cxnSp>
        <p:nvCxnSpPr>
          <p:cNvPr id="12" name="Straight Arrow Connector 11"/>
          <p:cNvCxnSpPr>
            <a:cxnSpLocks noChangeShapeType="1"/>
            <a:stCxn id="11" idx="2"/>
          </p:cNvCxnSpPr>
          <p:nvPr/>
        </p:nvCxnSpPr>
        <p:spPr bwMode="auto">
          <a:xfrm flipH="1" flipV="1">
            <a:off x="2684265" y="2238673"/>
            <a:ext cx="672406" cy="7143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6860285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" descr="floor_plan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9043" y="1450400"/>
            <a:ext cx="3260229" cy="293876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" descr="floor_plan_cropped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76079" y="3412252"/>
            <a:ext cx="692051" cy="65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>
            <a:spLocks noChangeArrowheads="1"/>
          </p:cNvSpPr>
          <p:nvPr/>
        </p:nvSpPr>
        <p:spPr bwMode="auto">
          <a:xfrm>
            <a:off x="1734097" y="3295273"/>
            <a:ext cx="161627" cy="150019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952500" indent="-190500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fi-FI" altLang="fi-FI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1976985" y="2282647"/>
            <a:ext cx="161627" cy="150019"/>
          </a:xfrm>
          <a:prstGeom prst="ellips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952500" indent="-190500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fi-FI" altLang="fi-FI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pic>
        <p:nvPicPr>
          <p:cNvPr id="10" name="Picture 3" descr="C:\Users\soini2\AppData\Local\Microsoft\Windows\Temporary Internet Files\Content.Outlook\5OYQX3DK\chart_view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90440" y="1440626"/>
            <a:ext cx="3781561" cy="302543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 flipV="1">
            <a:off x="1864470" y="1916566"/>
            <a:ext cx="763488" cy="1378709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243852" y="2087045"/>
            <a:ext cx="95410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defRPr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952500" indent="-190500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i-FI" altLang="fi-FI" sz="900" dirty="0">
                <a:solidFill>
                  <a:srgbClr val="7030A0"/>
                </a:solidFill>
                <a:latin typeface="+mn-lt"/>
              </a:rPr>
              <a:t>Data </a:t>
            </a:r>
            <a:r>
              <a:rPr lang="fi-FI" altLang="fi-FI" sz="900" dirty="0" err="1">
                <a:solidFill>
                  <a:srgbClr val="7030A0"/>
                </a:solidFill>
                <a:latin typeface="+mn-lt"/>
              </a:rPr>
              <a:t>analyzers</a:t>
            </a:r>
            <a:endParaRPr lang="fi-FI" altLang="fi-FI" sz="9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540766" y="3490193"/>
            <a:ext cx="485775" cy="174129"/>
          </a:xfrm>
          <a:prstGeom prst="rect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952500" indent="-190500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fi-FI" altLang="fi-FI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894400" y="2315255"/>
            <a:ext cx="3132141" cy="1113963"/>
          </a:xfrm>
          <a:prstGeom prst="rect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952500" indent="-190500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fi-FI" altLang="fi-FI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8" name="Curved Up Arrow 7"/>
          <p:cNvSpPr>
            <a:spLocks noChangeArrowheads="1"/>
          </p:cNvSpPr>
          <p:nvPr/>
        </p:nvSpPr>
        <p:spPr bwMode="auto">
          <a:xfrm rot="16200000">
            <a:off x="5903161" y="3129628"/>
            <a:ext cx="684014" cy="206276"/>
          </a:xfrm>
          <a:prstGeom prst="curvedUpArrow">
            <a:avLst>
              <a:gd name="adj1" fmla="val 24932"/>
              <a:gd name="adj2" fmla="val 49863"/>
              <a:gd name="adj3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defRPr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952500" indent="-190500" eaLnBrk="0" hangingPunct="0">
              <a:spcBef>
                <a:spcPct val="20000"/>
              </a:spcBef>
              <a:buFont typeface="Times" panose="02020603050405020304" pitchFamily="18" charset="0"/>
              <a:buChar char="•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fi-FI" altLang="fi-FI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65535" y="900112"/>
            <a:ext cx="6172200" cy="642938"/>
          </a:xfrm>
        </p:spPr>
        <p:txBody>
          <a:bodyPr/>
          <a:lstStyle/>
          <a:p>
            <a:r>
              <a:rPr lang="fi-FI" sz="2100" dirty="0" err="1"/>
              <a:t>Presenting</a:t>
            </a:r>
            <a:r>
              <a:rPr lang="fi-FI" sz="2100" dirty="0"/>
              <a:t> </a:t>
            </a:r>
            <a:r>
              <a:rPr lang="fi-FI" sz="2100" dirty="0" err="1"/>
              <a:t>the</a:t>
            </a:r>
            <a:r>
              <a:rPr lang="fi-FI" sz="2100" dirty="0"/>
              <a:t> </a:t>
            </a:r>
            <a:r>
              <a:rPr lang="fi-FI" sz="2100" dirty="0" err="1"/>
              <a:t>sensor</a:t>
            </a:r>
            <a:r>
              <a:rPr lang="fi-FI" sz="2100" dirty="0"/>
              <a:t> data </a:t>
            </a:r>
            <a:r>
              <a:rPr lang="fi-FI" sz="2100" dirty="0">
                <a:latin typeface="+mn-lt"/>
              </a:rPr>
              <a:t>(Web UI)</a:t>
            </a:r>
          </a:p>
        </p:txBody>
      </p:sp>
      <p:pic>
        <p:nvPicPr>
          <p:cNvPr id="18" name="Picture 2" descr="Aiheeseen liittyvä kuva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84175" y="1420165"/>
            <a:ext cx="1255241" cy="70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Left Brace 2"/>
          <p:cNvSpPr/>
          <p:nvPr/>
        </p:nvSpPr>
        <p:spPr>
          <a:xfrm rot="16200000">
            <a:off x="5737683" y="3507638"/>
            <a:ext cx="102417" cy="507417"/>
          </a:xfrm>
          <a:prstGeom prst="leftBrace">
            <a:avLst>
              <a:gd name="adj1" fmla="val 14058"/>
              <a:gd name="adj2" fmla="val 47333"/>
            </a:avLst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TextBox 3"/>
          <p:cNvSpPr txBox="1"/>
          <p:nvPr/>
        </p:nvSpPr>
        <p:spPr>
          <a:xfrm>
            <a:off x="5578200" y="3780338"/>
            <a:ext cx="502061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675" dirty="0"/>
              <a:t>2 </a:t>
            </a:r>
            <a:r>
              <a:rPr lang="fi-FI" sz="675" dirty="0" err="1"/>
              <a:t>weeks</a:t>
            </a:r>
            <a:endParaRPr lang="fi-FI" sz="675" dirty="0"/>
          </a:p>
        </p:txBody>
      </p:sp>
    </p:spTree>
    <p:extLst>
      <p:ext uri="{BB962C8B-B14F-4D97-AF65-F5344CB8AC3E}">
        <p14:creationId xmlns:p14="http://schemas.microsoft.com/office/powerpoint/2010/main" val="25164619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25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25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75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3" grpId="0"/>
      <p:bldP spid="6" grpId="0" animBg="1"/>
      <p:bldP spid="19" grpId="0" animBg="1"/>
      <p:bldP spid="8" grpId="0" animBg="1"/>
      <p:bldP spid="3" grpId="0" animBg="1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100" dirty="0" err="1"/>
              <a:t>Summary</a:t>
            </a:r>
            <a:endParaRPr lang="fi-FI" sz="21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534" y="1521332"/>
            <a:ext cx="6392466" cy="2487811"/>
          </a:xfrm>
        </p:spPr>
        <p:txBody>
          <a:bodyPr/>
          <a:lstStyle/>
          <a:p>
            <a:r>
              <a:rPr lang="fi-FI" sz="1500" b="1" dirty="0" err="1"/>
              <a:t>Tangible</a:t>
            </a:r>
            <a:r>
              <a:rPr lang="fi-FI" sz="1500" b="1" dirty="0">
                <a:solidFill>
                  <a:srgbClr val="C00000"/>
                </a:solidFill>
              </a:rPr>
              <a:t> </a:t>
            </a:r>
            <a:r>
              <a:rPr lang="fi-FI" sz="1500" b="1" u="sng" dirty="0" err="1"/>
              <a:t>benefits</a:t>
            </a:r>
            <a:r>
              <a:rPr lang="fi-FI" sz="1500" b="1" dirty="0"/>
              <a:t> of the </a:t>
            </a:r>
            <a:r>
              <a:rPr lang="fi-FI" sz="1500" b="1" dirty="0" err="1"/>
              <a:t>system</a:t>
            </a:r>
            <a:r>
              <a:rPr lang="fi-FI" sz="1500" b="1" dirty="0"/>
              <a:t>:</a:t>
            </a:r>
          </a:p>
          <a:p>
            <a:endParaRPr lang="fi-FI" sz="6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fi-FI" sz="1200" dirty="0"/>
              <a:t>Property </a:t>
            </a:r>
            <a:r>
              <a:rPr lang="fi-FI" sz="1200" dirty="0" err="1"/>
              <a:t>automation</a:t>
            </a:r>
            <a:r>
              <a:rPr lang="fi-FI" sz="1200" dirty="0"/>
              <a:t> </a:t>
            </a:r>
            <a:r>
              <a:rPr lang="fi-FI" sz="1200" dirty="0" err="1"/>
              <a:t>functionality</a:t>
            </a:r>
            <a:r>
              <a:rPr lang="fi-FI" sz="1200" dirty="0"/>
              <a:t> and </a:t>
            </a:r>
            <a:r>
              <a:rPr lang="fi-FI" sz="1200" dirty="0" err="1"/>
              <a:t>its</a:t>
            </a:r>
            <a:r>
              <a:rPr lang="fi-FI" sz="1200" dirty="0"/>
              <a:t> </a:t>
            </a:r>
            <a:r>
              <a:rPr lang="fi-FI" sz="1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deviations</a:t>
            </a:r>
            <a:r>
              <a:rPr lang="fi-FI" sz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i-FI" sz="1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reliably</a:t>
            </a:r>
            <a:r>
              <a:rPr lang="fi-FI" sz="1200" dirty="0"/>
              <a:t> </a:t>
            </a:r>
            <a:r>
              <a:rPr lang="fi-FI" sz="1200" dirty="0" err="1"/>
              <a:t>indicated</a:t>
            </a:r>
            <a:endParaRPr lang="fi-FI" sz="12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fi-FI" sz="1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Locating</a:t>
            </a:r>
            <a:r>
              <a:rPr lang="fi-FI" sz="1200" dirty="0"/>
              <a:t> </a:t>
            </a:r>
            <a:r>
              <a:rPr lang="fi-FI" sz="1200" dirty="0" err="1"/>
              <a:t>problem</a:t>
            </a:r>
            <a:r>
              <a:rPr lang="fi-FI" sz="1200" dirty="0"/>
              <a:t> </a:t>
            </a:r>
            <a:r>
              <a:rPr lang="fi-FI" sz="1200" dirty="0" err="1"/>
              <a:t>points</a:t>
            </a:r>
            <a:r>
              <a:rPr lang="fi-FI" sz="1200" dirty="0"/>
              <a:t> -&gt; </a:t>
            </a:r>
            <a:r>
              <a:rPr lang="fi-FI" sz="1200" dirty="0" err="1"/>
              <a:t>property</a:t>
            </a:r>
            <a:r>
              <a:rPr lang="fi-FI" sz="1200" dirty="0"/>
              <a:t> </a:t>
            </a:r>
            <a:r>
              <a:rPr lang="fi-FI" sz="1200" dirty="0" err="1"/>
              <a:t>automation</a:t>
            </a:r>
            <a:r>
              <a:rPr lang="fi-FI" sz="1200" dirty="0"/>
              <a:t> </a:t>
            </a:r>
            <a:r>
              <a:rPr lang="fi-FI" sz="1200" dirty="0" err="1"/>
              <a:t>control</a:t>
            </a:r>
            <a:endParaRPr lang="fi-FI" sz="12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fi-FI" sz="1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Illustrative</a:t>
            </a:r>
            <a:r>
              <a:rPr lang="fi-FI" sz="1200" dirty="0"/>
              <a:t> and </a:t>
            </a:r>
            <a:r>
              <a:rPr lang="fi-FI" sz="1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location-independent</a:t>
            </a:r>
            <a:r>
              <a:rPr lang="fi-FI" sz="1200" dirty="0"/>
              <a:t> (</a:t>
            </a:r>
            <a:r>
              <a:rPr lang="fi-FI" sz="1200" dirty="0" err="1"/>
              <a:t>web</a:t>
            </a:r>
            <a:r>
              <a:rPr lang="fi-FI" sz="1200" dirty="0"/>
              <a:t> </a:t>
            </a:r>
            <a:r>
              <a:rPr lang="fi-FI" sz="1200" dirty="0" err="1"/>
              <a:t>service</a:t>
            </a:r>
            <a:r>
              <a:rPr lang="fi-FI" sz="1200" dirty="0"/>
              <a:t>) </a:t>
            </a:r>
            <a:r>
              <a:rPr lang="fi-FI" sz="1200" dirty="0" err="1"/>
              <a:t>sensor</a:t>
            </a:r>
            <a:r>
              <a:rPr lang="fi-FI" sz="1200" dirty="0"/>
              <a:t> data </a:t>
            </a:r>
            <a:r>
              <a:rPr lang="fi-FI" sz="1200" dirty="0" err="1"/>
              <a:t>presentation</a:t>
            </a:r>
            <a:endParaRPr lang="fi-FI" sz="12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fi-FI" sz="1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Transferable</a:t>
            </a:r>
            <a:r>
              <a:rPr lang="fi-FI" sz="1200" dirty="0"/>
              <a:t> and</a:t>
            </a:r>
            <a:r>
              <a:rPr lang="fi-FI" sz="1200" dirty="0">
                <a:solidFill>
                  <a:srgbClr val="0070C0"/>
                </a:solidFill>
              </a:rPr>
              <a:t> </a:t>
            </a:r>
            <a:r>
              <a:rPr lang="fi-FI" sz="1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scalable</a:t>
            </a:r>
            <a:r>
              <a:rPr lang="fi-FI" sz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i-FI" sz="1200" dirty="0"/>
              <a:t>and</a:t>
            </a:r>
            <a:r>
              <a:rPr lang="fi-FI" sz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i-FI" sz="1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cost-efficient</a:t>
            </a:r>
            <a:r>
              <a:rPr lang="fi-FI" sz="1200" dirty="0">
                <a:solidFill>
                  <a:srgbClr val="0070C0"/>
                </a:solidFill>
              </a:rPr>
              <a:t> </a:t>
            </a:r>
            <a:r>
              <a:rPr lang="fi-FI" sz="1200" dirty="0"/>
              <a:t>(no </a:t>
            </a:r>
            <a:r>
              <a:rPr lang="fi-FI" sz="1200" dirty="0" err="1"/>
              <a:t>wiring</a:t>
            </a:r>
            <a:r>
              <a:rPr lang="fi-FI" sz="1200" dirty="0"/>
              <a:t> </a:t>
            </a:r>
            <a:r>
              <a:rPr lang="fi-FI" sz="1200" dirty="0" err="1"/>
              <a:t>needed</a:t>
            </a:r>
            <a:r>
              <a:rPr lang="fi-FI" sz="1200" dirty="0"/>
              <a:t>, </a:t>
            </a:r>
            <a:r>
              <a:rPr lang="fi-FI" sz="1200" dirty="0" err="1"/>
              <a:t>easy</a:t>
            </a:r>
            <a:r>
              <a:rPr lang="fi-FI" sz="1200" dirty="0"/>
              <a:t> to </a:t>
            </a:r>
            <a:r>
              <a:rPr lang="fi-FI" sz="1200" dirty="0" err="1"/>
              <a:t>add</a:t>
            </a:r>
            <a:r>
              <a:rPr lang="fi-FI" sz="1200" dirty="0"/>
              <a:t> </a:t>
            </a:r>
            <a:r>
              <a:rPr lang="fi-FI" sz="1200" dirty="0" err="1"/>
              <a:t>sensors</a:t>
            </a:r>
            <a:r>
              <a:rPr lang="fi-FI" sz="1200" dirty="0"/>
              <a:t>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i-FI" sz="1200" dirty="0" err="1"/>
              <a:t>Promotes</a:t>
            </a:r>
            <a:r>
              <a:rPr lang="fi-FI" sz="1200" dirty="0"/>
              <a:t> </a:t>
            </a:r>
            <a:r>
              <a:rPr lang="fi-FI" sz="1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well-being</a:t>
            </a:r>
            <a:r>
              <a:rPr lang="fi-FI" sz="1200" dirty="0"/>
              <a:t> of </a:t>
            </a:r>
            <a:r>
              <a:rPr lang="fi-FI" sz="1200" dirty="0" err="1"/>
              <a:t>employees</a:t>
            </a:r>
            <a:r>
              <a:rPr lang="fi-FI" sz="1200" dirty="0"/>
              <a:t> (</a:t>
            </a:r>
            <a:r>
              <a:rPr lang="fi-FI" sz="1200" dirty="0" err="1"/>
              <a:t>improved</a:t>
            </a:r>
            <a:r>
              <a:rPr lang="fi-FI" sz="1200" dirty="0"/>
              <a:t> </a:t>
            </a:r>
            <a:r>
              <a:rPr lang="fi-FI" sz="1200" dirty="0" err="1"/>
              <a:t>working</a:t>
            </a:r>
            <a:r>
              <a:rPr lang="fi-FI" sz="1200" dirty="0"/>
              <a:t> </a:t>
            </a:r>
            <a:r>
              <a:rPr lang="fi-FI" sz="1200" dirty="0" err="1"/>
              <a:t>conditions</a:t>
            </a:r>
            <a:r>
              <a:rPr lang="fi-FI" sz="1200" dirty="0"/>
              <a:t>)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fi-FI" sz="1200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fi-FI" sz="1200" dirty="0" err="1"/>
              <a:t>Reduces</a:t>
            </a:r>
            <a:r>
              <a:rPr lang="fi-FI" sz="1200" dirty="0"/>
              <a:t> </a:t>
            </a:r>
            <a:r>
              <a:rPr lang="fi-FI" sz="1200" dirty="0" err="1"/>
              <a:t>patient</a:t>
            </a:r>
            <a:r>
              <a:rPr lang="fi-FI" sz="1200" dirty="0"/>
              <a:t>/</a:t>
            </a:r>
            <a:r>
              <a:rPr lang="fi-FI" sz="1200" dirty="0" err="1"/>
              <a:t>nurse</a:t>
            </a:r>
            <a:r>
              <a:rPr lang="fi-FI" sz="1200" dirty="0"/>
              <a:t> </a:t>
            </a:r>
            <a:r>
              <a:rPr lang="fi-FI" sz="1200" dirty="0" err="1">
                <a:solidFill>
                  <a:srgbClr val="0070C0"/>
                </a:solidFill>
              </a:rPr>
              <a:t>debate</a:t>
            </a:r>
            <a:r>
              <a:rPr lang="fi-FI" sz="1200" dirty="0"/>
              <a:t> </a:t>
            </a:r>
            <a:r>
              <a:rPr lang="fi-FI" sz="1200" dirty="0" err="1"/>
              <a:t>related</a:t>
            </a:r>
            <a:r>
              <a:rPr lang="fi-FI" sz="1200" dirty="0"/>
              <a:t> to </a:t>
            </a:r>
            <a:r>
              <a:rPr lang="fi-FI" sz="1200" dirty="0" err="1"/>
              <a:t>temperature</a:t>
            </a:r>
            <a:r>
              <a:rPr lang="fi-FI" sz="1200" dirty="0"/>
              <a:t> </a:t>
            </a:r>
            <a:r>
              <a:rPr lang="fi-FI" sz="1200" dirty="0" err="1"/>
              <a:t>variation</a:t>
            </a:r>
            <a:r>
              <a:rPr lang="fi-FI" sz="1200" dirty="0"/>
              <a:t> (</a:t>
            </a:r>
            <a:r>
              <a:rPr lang="fi-FI" sz="1200" dirty="0" err="1"/>
              <a:t>cold</a:t>
            </a:r>
            <a:r>
              <a:rPr lang="fi-FI" sz="1200" dirty="0"/>
              <a:t>/</a:t>
            </a:r>
            <a:r>
              <a:rPr lang="fi-FI" sz="1200" dirty="0" err="1"/>
              <a:t>hot</a:t>
            </a:r>
            <a:r>
              <a:rPr lang="fi-FI" sz="1200" dirty="0"/>
              <a:t>) in </a:t>
            </a:r>
            <a:r>
              <a:rPr lang="fi-FI" sz="1200" dirty="0" err="1"/>
              <a:t>the</a:t>
            </a:r>
            <a:r>
              <a:rPr lang="fi-FI" sz="1200" dirty="0"/>
              <a:t>        </a:t>
            </a:r>
            <a:r>
              <a:rPr lang="fi-FI" sz="1200" dirty="0" err="1"/>
              <a:t>building</a:t>
            </a:r>
            <a:r>
              <a:rPr lang="fi-FI" sz="1200" dirty="0"/>
              <a:t>/</a:t>
            </a:r>
            <a:r>
              <a:rPr lang="fi-FI" sz="1200" dirty="0" err="1"/>
              <a:t>patients</a:t>
            </a:r>
            <a:r>
              <a:rPr lang="fi-FI" sz="1200" dirty="0"/>
              <a:t>’ </a:t>
            </a:r>
            <a:r>
              <a:rPr lang="fi-FI" sz="1200" dirty="0" err="1"/>
              <a:t>rooms</a:t>
            </a:r>
            <a:endParaRPr lang="fi-FI" sz="1200" dirty="0">
              <a:solidFill>
                <a:srgbClr val="F66F0A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fi-FI" sz="1200" dirty="0" err="1"/>
              <a:t>Acts</a:t>
            </a:r>
            <a:r>
              <a:rPr lang="fi-FI" sz="1200" dirty="0"/>
              <a:t> as a </a:t>
            </a:r>
            <a:r>
              <a:rPr lang="fi-FI" sz="1200" dirty="0" err="1">
                <a:solidFill>
                  <a:srgbClr val="0070C0"/>
                </a:solidFill>
              </a:rPr>
              <a:t>thermometer</a:t>
            </a:r>
            <a:r>
              <a:rPr lang="fi-FI" sz="1200" dirty="0"/>
              <a:t> (LCD </a:t>
            </a:r>
            <a:r>
              <a:rPr lang="fi-FI" sz="1200" dirty="0" err="1"/>
              <a:t>screen</a:t>
            </a:r>
            <a:r>
              <a:rPr lang="fi-FI" sz="1200" dirty="0"/>
              <a:t>)</a:t>
            </a:r>
            <a:endParaRPr lang="fi-FI" sz="1200" dirty="0">
              <a:solidFill>
                <a:srgbClr val="F66F0A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477E17-2425-4FEE-8B68-A96F242AB7EF}" type="datetime1">
              <a:rPr lang="fi-FI" smtClean="0"/>
              <a:pPr>
                <a:defRPr/>
              </a:pPr>
              <a:t>24.11.2016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D62BF9-2C3E-4785-897B-DFAE27475CB8}" type="slidenum">
              <a:rPr lang="fi-FI" smtClean="0"/>
              <a:pPr>
                <a:defRPr/>
              </a:pPr>
              <a:t>8</a:t>
            </a:fld>
            <a:endParaRPr lang="fi-FI" dirty="0"/>
          </a:p>
        </p:txBody>
      </p:sp>
      <p:pic>
        <p:nvPicPr>
          <p:cNvPr id="7" name="Picture 2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6815" r="56831" b="19850"/>
          <a:stretch>
            <a:fillRect/>
          </a:stretch>
        </p:blipFill>
        <p:spPr bwMode="auto">
          <a:xfrm>
            <a:off x="3640931" y="3506689"/>
            <a:ext cx="1146222" cy="590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96256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Otsikko 1"/>
          <p:cNvSpPr>
            <a:spLocks noGrp="1"/>
          </p:cNvSpPr>
          <p:nvPr>
            <p:ph type="title"/>
          </p:nvPr>
        </p:nvSpPr>
        <p:spPr>
          <a:xfrm>
            <a:off x="1954801" y="900112"/>
            <a:ext cx="4113050" cy="642938"/>
          </a:xfrm>
        </p:spPr>
        <p:txBody>
          <a:bodyPr/>
          <a:lstStyle/>
          <a:p>
            <a:r>
              <a:rPr lang="fi-FI" altLang="fi-FI" sz="2100" dirty="0">
                <a:cs typeface="Arial" panose="020B0604020202020204" pitchFamily="34" charset="0"/>
              </a:rPr>
              <a:t>TUT Pori, </a:t>
            </a:r>
            <a:r>
              <a:rPr lang="fi-FI" altLang="fi-FI" sz="2100" u="sng" dirty="0" err="1">
                <a:cs typeface="Arial" panose="020B0604020202020204" pitchFamily="34" charset="0"/>
              </a:rPr>
              <a:t>Research</a:t>
            </a:r>
            <a:r>
              <a:rPr lang="fi-FI" altLang="fi-FI" sz="2100" u="sng" dirty="0">
                <a:cs typeface="Arial" panose="020B0604020202020204" pitchFamily="34" charset="0"/>
              </a:rPr>
              <a:t> </a:t>
            </a:r>
            <a:r>
              <a:rPr lang="fi-FI" altLang="fi-FI" sz="2100" u="sng" dirty="0" err="1">
                <a:cs typeface="Arial" panose="020B0604020202020204" pitchFamily="34" charset="0"/>
              </a:rPr>
              <a:t>groups</a:t>
            </a:r>
            <a:endParaRPr lang="fi-FI" altLang="fi-FI" sz="2100" u="sng" dirty="0">
              <a:cs typeface="Arial" panose="020B0604020202020204" pitchFamily="34" charset="0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C3DC4D3-C83F-4666-8D09-4F65B8D47EBD}" type="datetime1">
              <a:rPr lang="fi-FI" smtClean="0"/>
              <a:pPr>
                <a:defRPr/>
              </a:pPr>
              <a:t>24.11.2016</a:t>
            </a:fld>
            <a:endParaRPr lang="fi-FI" dirty="0"/>
          </a:p>
        </p:txBody>
      </p:sp>
      <p:sp>
        <p:nvSpPr>
          <p:cNvPr id="11269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688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7910" indent="-160735">
              <a:spcBef>
                <a:spcPct val="20000"/>
              </a:spcBef>
              <a:buFont typeface="Arial" panose="020B0604020202020204" pitchFamily="34" charset="0"/>
              <a:buChar char="–"/>
              <a:defRPr sz="1575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28588">
              <a:spcBef>
                <a:spcPct val="20000"/>
              </a:spcBef>
              <a:buFont typeface="Arial" panose="020B0604020202020204" pitchFamily="34" charset="0"/>
              <a:buChar char="•"/>
              <a:defRPr sz="13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00113" indent="-128588">
              <a:spcBef>
                <a:spcPct val="20000"/>
              </a:spcBef>
              <a:buFont typeface="Arial" panose="020B0604020202020204" pitchFamily="34" charset="0"/>
              <a:buChar char="–"/>
              <a:defRPr sz="1125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7288" indent="-128588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14463" indent="-128588" defTabSz="2571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671638" indent="-128588" defTabSz="2571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928813" indent="-128588" defTabSz="2571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185988" indent="-128588" defTabSz="2571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44CC67-5213-44E1-BCDB-CDAC1550973D}" type="slidenum">
              <a:rPr lang="fi-FI" altLang="fi-FI" sz="675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fi-FI" altLang="fi-FI" sz="675">
              <a:solidFill>
                <a:srgbClr val="898989"/>
              </a:solidFill>
            </a:endParaRPr>
          </a:p>
        </p:txBody>
      </p:sp>
      <p:sp>
        <p:nvSpPr>
          <p:cNvPr id="11270" name="Sisällön paikkamerkki 2"/>
          <p:cNvSpPr txBox="1">
            <a:spLocks/>
          </p:cNvSpPr>
          <p:nvPr/>
        </p:nvSpPr>
        <p:spPr bwMode="auto">
          <a:xfrm>
            <a:off x="604358" y="1752892"/>
            <a:ext cx="3219152" cy="2487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en-US" sz="1350" dirty="0">
                <a:solidFill>
                  <a:schemeClr val="tx2"/>
                </a:solidFill>
                <a:hlinkClick r:id="rId2"/>
              </a:rPr>
              <a:t>BENI</a:t>
            </a:r>
            <a:r>
              <a:rPr lang="en-US" altLang="en-US" sz="1350" dirty="0"/>
              <a:t> - Business ecosystems, networks and innovations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1350" dirty="0" err="1">
                <a:hlinkClick r:id="rId3"/>
              </a:rPr>
              <a:t>SEIntS</a:t>
            </a:r>
            <a:r>
              <a:rPr lang="en-US" altLang="en-US" sz="1350" dirty="0"/>
              <a:t> - Software engineering and intelligent systems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1350" dirty="0">
                <a:hlinkClick r:id="rId4"/>
              </a:rPr>
              <a:t>TRC</a:t>
            </a:r>
            <a:r>
              <a:rPr lang="en-US" altLang="en-US" sz="1350" dirty="0"/>
              <a:t> - Telecommunication Research Center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1350" dirty="0">
                <a:hlinkClick r:id="rId5"/>
              </a:rPr>
              <a:t>TUT Game Lab</a:t>
            </a:r>
            <a:r>
              <a:rPr lang="en-US" altLang="en-US" sz="1350" dirty="0"/>
              <a:t> - Learning games and gaming in education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1350" dirty="0">
                <a:hlinkClick r:id="rId6"/>
              </a:rPr>
              <a:t>DAO</a:t>
            </a:r>
            <a:r>
              <a:rPr lang="en-US" altLang="en-US" sz="1350" dirty="0"/>
              <a:t> - Data analytics and optimization </a:t>
            </a:r>
          </a:p>
        </p:txBody>
      </p:sp>
      <p:sp>
        <p:nvSpPr>
          <p:cNvPr id="2" name="Left Brace 1"/>
          <p:cNvSpPr/>
          <p:nvPr/>
        </p:nvSpPr>
        <p:spPr>
          <a:xfrm>
            <a:off x="3647806" y="1486768"/>
            <a:ext cx="389447" cy="2656945"/>
          </a:xfrm>
          <a:prstGeom prst="leftBrace">
            <a:avLst>
              <a:gd name="adj1" fmla="val 8333"/>
              <a:gd name="adj2" fmla="val 32299"/>
            </a:avLst>
          </a:prstGeom>
          <a:ln w="1905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0000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61421" y="2126963"/>
            <a:ext cx="2623779" cy="21929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14313" indent="-214313">
              <a:buFont typeface="Wingdings" panose="05000000000000000000" pitchFamily="2" charset="2"/>
              <a:buChar char="v"/>
            </a:pPr>
            <a:r>
              <a:rPr lang="fi-FI" sz="1050" dirty="0">
                <a:solidFill>
                  <a:srgbClr val="002060"/>
                </a:solidFill>
              </a:rPr>
              <a:t>Global software engineering</a:t>
            </a: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fi-FI" sz="1050" dirty="0">
                <a:solidFill>
                  <a:srgbClr val="002060"/>
                </a:solidFill>
              </a:rPr>
              <a:t>Software business</a:t>
            </a: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fi-FI" sz="1050" dirty="0">
                <a:solidFill>
                  <a:srgbClr val="002060"/>
                </a:solidFill>
              </a:rPr>
              <a:t>Software engineering management</a:t>
            </a: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fi-FI" sz="1050" dirty="0">
                <a:solidFill>
                  <a:srgbClr val="002060"/>
                </a:solidFill>
              </a:rPr>
              <a:t>Software </a:t>
            </a:r>
            <a:r>
              <a:rPr lang="fi-FI" sz="1050" dirty="0" err="1">
                <a:solidFill>
                  <a:srgbClr val="002060"/>
                </a:solidFill>
              </a:rPr>
              <a:t>product</a:t>
            </a:r>
            <a:r>
              <a:rPr lang="fi-FI" sz="1050" dirty="0">
                <a:solidFill>
                  <a:srgbClr val="002060"/>
                </a:solidFill>
              </a:rPr>
              <a:t> management</a:t>
            </a: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fi-FI" sz="1050" dirty="0">
                <a:solidFill>
                  <a:srgbClr val="002060"/>
                </a:solidFill>
              </a:rPr>
              <a:t>Software and </a:t>
            </a:r>
            <a:r>
              <a:rPr lang="fi-FI" sz="1050" dirty="0" err="1">
                <a:solidFill>
                  <a:srgbClr val="002060"/>
                </a:solidFill>
              </a:rPr>
              <a:t>application</a:t>
            </a:r>
            <a:r>
              <a:rPr lang="fi-FI" sz="1050" dirty="0">
                <a:solidFill>
                  <a:srgbClr val="002060"/>
                </a:solidFill>
              </a:rPr>
              <a:t> </a:t>
            </a:r>
            <a:r>
              <a:rPr lang="fi-FI" sz="1050" dirty="0" err="1">
                <a:solidFill>
                  <a:srgbClr val="002060"/>
                </a:solidFill>
              </a:rPr>
              <a:t>architectures</a:t>
            </a:r>
            <a:endParaRPr lang="fi-FI" sz="1050" dirty="0">
              <a:solidFill>
                <a:srgbClr val="002060"/>
              </a:solidFill>
            </a:endParaRP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fi-FI" sz="1050" dirty="0">
                <a:solidFill>
                  <a:srgbClr val="002060"/>
                </a:solidFill>
              </a:rPr>
              <a:t>Web </a:t>
            </a:r>
            <a:r>
              <a:rPr lang="fi-FI" sz="1050" dirty="0" err="1">
                <a:solidFill>
                  <a:srgbClr val="002060"/>
                </a:solidFill>
              </a:rPr>
              <a:t>services</a:t>
            </a:r>
            <a:r>
              <a:rPr lang="fi-FI" sz="1050" dirty="0">
                <a:solidFill>
                  <a:srgbClr val="002060"/>
                </a:solidFill>
              </a:rPr>
              <a:t> and </a:t>
            </a:r>
            <a:r>
              <a:rPr lang="fi-FI" sz="1050" dirty="0" err="1">
                <a:solidFill>
                  <a:srgbClr val="002060"/>
                </a:solidFill>
              </a:rPr>
              <a:t>user</a:t>
            </a:r>
            <a:r>
              <a:rPr lang="fi-FI" sz="1050" dirty="0">
                <a:solidFill>
                  <a:srgbClr val="002060"/>
                </a:solidFill>
              </a:rPr>
              <a:t> </a:t>
            </a:r>
            <a:r>
              <a:rPr lang="fi-FI" sz="1050" dirty="0" err="1">
                <a:solidFill>
                  <a:srgbClr val="002060"/>
                </a:solidFill>
              </a:rPr>
              <a:t>interface</a:t>
            </a:r>
            <a:r>
              <a:rPr lang="fi-FI" sz="1050" dirty="0">
                <a:solidFill>
                  <a:srgbClr val="002060"/>
                </a:solidFill>
              </a:rPr>
              <a:t> </a:t>
            </a:r>
            <a:r>
              <a:rPr lang="fi-FI" sz="1050" dirty="0" err="1">
                <a:solidFill>
                  <a:srgbClr val="002060"/>
                </a:solidFill>
              </a:rPr>
              <a:t>techniques</a:t>
            </a:r>
            <a:endParaRPr lang="fi-FI" sz="1050" dirty="0">
              <a:solidFill>
                <a:srgbClr val="002060"/>
              </a:solidFill>
            </a:endParaRP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fi-FI" sz="1050" dirty="0">
                <a:solidFill>
                  <a:srgbClr val="002060"/>
                </a:solidFill>
              </a:rPr>
              <a:t>Mobile and </a:t>
            </a:r>
            <a:r>
              <a:rPr lang="fi-FI" sz="1050" dirty="0" err="1">
                <a:solidFill>
                  <a:srgbClr val="002060"/>
                </a:solidFill>
              </a:rPr>
              <a:t>web</a:t>
            </a:r>
            <a:r>
              <a:rPr lang="fi-FI" sz="1050" dirty="0">
                <a:solidFill>
                  <a:srgbClr val="002060"/>
                </a:solidFill>
              </a:rPr>
              <a:t> </a:t>
            </a:r>
            <a:r>
              <a:rPr lang="fi-FI" sz="1050" dirty="0" err="1">
                <a:solidFill>
                  <a:srgbClr val="002060"/>
                </a:solidFill>
              </a:rPr>
              <a:t>applications</a:t>
            </a:r>
            <a:endParaRPr lang="fi-FI" sz="1050" dirty="0">
              <a:solidFill>
                <a:srgbClr val="002060"/>
              </a:solidFill>
            </a:endParaRP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fi-FI" sz="1050" dirty="0" err="1">
                <a:solidFill>
                  <a:srgbClr val="002060"/>
                </a:solidFill>
              </a:rPr>
              <a:t>Sensors</a:t>
            </a:r>
            <a:r>
              <a:rPr lang="fi-FI" sz="1050" dirty="0">
                <a:solidFill>
                  <a:srgbClr val="002060"/>
                </a:solidFill>
              </a:rPr>
              <a:t> and </a:t>
            </a:r>
            <a:r>
              <a:rPr lang="fi-FI" sz="1050" dirty="0" err="1">
                <a:solidFill>
                  <a:srgbClr val="002060"/>
                </a:solidFill>
              </a:rPr>
              <a:t>sensor</a:t>
            </a:r>
            <a:r>
              <a:rPr lang="fi-FI" sz="1050" dirty="0">
                <a:solidFill>
                  <a:srgbClr val="002060"/>
                </a:solidFill>
              </a:rPr>
              <a:t> </a:t>
            </a:r>
            <a:r>
              <a:rPr lang="fi-FI" sz="1050" dirty="0" err="1">
                <a:solidFill>
                  <a:srgbClr val="002060"/>
                </a:solidFill>
              </a:rPr>
              <a:t>networks</a:t>
            </a:r>
            <a:endParaRPr lang="fi-FI" sz="1050" dirty="0">
              <a:solidFill>
                <a:srgbClr val="002060"/>
              </a:solidFill>
            </a:endParaRP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fi-FI" sz="1050" dirty="0">
                <a:solidFill>
                  <a:srgbClr val="002060"/>
                </a:solidFill>
              </a:rPr>
              <a:t>Embedded </a:t>
            </a:r>
            <a:r>
              <a:rPr lang="fi-FI" sz="1050" dirty="0" err="1">
                <a:solidFill>
                  <a:srgbClr val="002060"/>
                </a:solidFill>
              </a:rPr>
              <a:t>systems</a:t>
            </a:r>
            <a:endParaRPr lang="fi-FI" sz="1050" dirty="0">
              <a:solidFill>
                <a:srgbClr val="002060"/>
              </a:solidFill>
            </a:endParaRP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fi-FI" sz="1050" dirty="0" err="1">
                <a:solidFill>
                  <a:srgbClr val="002060"/>
                </a:solidFill>
              </a:rPr>
              <a:t>Digitalization</a:t>
            </a:r>
            <a:r>
              <a:rPr lang="fi-FI" sz="1050" dirty="0">
                <a:solidFill>
                  <a:srgbClr val="002060"/>
                </a:solidFill>
              </a:rPr>
              <a:t> in </a:t>
            </a:r>
            <a:r>
              <a:rPr lang="fi-FI" sz="1050" dirty="0" err="1">
                <a:solidFill>
                  <a:srgbClr val="002060"/>
                </a:solidFill>
              </a:rPr>
              <a:t>society</a:t>
            </a:r>
            <a:endParaRPr lang="fi-FI" sz="1050" dirty="0">
              <a:solidFill>
                <a:srgbClr val="002060"/>
              </a:solidFill>
            </a:endParaRP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fi-FI" sz="105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Gamification</a:t>
            </a:r>
            <a:r>
              <a:rPr lang="fi-FI" sz="10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</a:p>
        </p:txBody>
      </p:sp>
      <p:sp>
        <p:nvSpPr>
          <p:cNvPr id="6" name="Rectangle 5"/>
          <p:cNvSpPr/>
          <p:nvPr/>
        </p:nvSpPr>
        <p:spPr>
          <a:xfrm>
            <a:off x="850500" y="2201732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SEIntS</a:t>
            </a:r>
            <a:r>
              <a:rPr lang="en-US" altLang="en-US" dirty="0"/>
              <a:t> - </a:t>
            </a:r>
            <a:r>
              <a:rPr lang="en-US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Software engineering and intelligent systems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64206" y="1523424"/>
            <a:ext cx="2623779" cy="634789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i-FI" sz="1050" dirty="0">
              <a:solidFill>
                <a:srgbClr val="002060"/>
              </a:solidFill>
            </a:endParaRPr>
          </a:p>
          <a:p>
            <a:pPr marL="214313" indent="-214313">
              <a:buFont typeface="Wingdings" panose="05000000000000000000" pitchFamily="2" charset="2"/>
              <a:buChar char="q"/>
            </a:pPr>
            <a:endParaRPr lang="fi-FI" sz="825" dirty="0">
              <a:solidFill>
                <a:srgbClr val="002060"/>
              </a:solidFill>
            </a:endParaRPr>
          </a:p>
          <a:p>
            <a:pPr marL="214313" indent="-214313">
              <a:buFont typeface="Wingdings" panose="05000000000000000000" pitchFamily="2" charset="2"/>
              <a:buChar char="q"/>
            </a:pPr>
            <a:endParaRPr lang="fi-FI" sz="600" dirty="0">
              <a:solidFill>
                <a:srgbClr val="002060"/>
              </a:solidFill>
            </a:endParaRPr>
          </a:p>
          <a:p>
            <a:pPr marL="214313" indent="-214313">
              <a:buFont typeface="Wingdings" panose="05000000000000000000" pitchFamily="2" charset="2"/>
              <a:buChar char="q"/>
            </a:pPr>
            <a:endParaRPr lang="fi-FI" sz="1050" dirty="0">
              <a:solidFill>
                <a:srgbClr val="002060"/>
              </a:solidFill>
            </a:endParaRPr>
          </a:p>
        </p:txBody>
      </p:sp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71314" y="1547068"/>
            <a:ext cx="442236" cy="587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 descr="P:\My Documents\JS\Tutkimusryhmät 2014\__OMA KUVA\kuva_JS_P5052071-120x160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3188" y="1540210"/>
            <a:ext cx="428625" cy="585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4461300" y="1494802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600" dirty="0" err="1"/>
              <a:t>Professor</a:t>
            </a:r>
            <a:endParaRPr lang="fi-FI" sz="600" dirty="0"/>
          </a:p>
          <a:p>
            <a:r>
              <a:rPr lang="fi-FI" sz="600" dirty="0"/>
              <a:t>Hannu </a:t>
            </a:r>
          </a:p>
          <a:p>
            <a:r>
              <a:rPr lang="fi-FI" sz="600" dirty="0"/>
              <a:t>Jaakkola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8118" y="1532219"/>
            <a:ext cx="442678" cy="590237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315400" y="1495702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600" dirty="0"/>
              <a:t>Assistant</a:t>
            </a:r>
          </a:p>
          <a:p>
            <a:r>
              <a:rPr lang="fi-FI" sz="600" dirty="0" err="1"/>
              <a:t>Professor</a:t>
            </a:r>
            <a:endParaRPr lang="fi-FI" sz="600" dirty="0"/>
          </a:p>
          <a:p>
            <a:r>
              <a:rPr lang="fi-FI" sz="600" dirty="0"/>
              <a:t>Sami</a:t>
            </a:r>
          </a:p>
          <a:p>
            <a:r>
              <a:rPr lang="fi-FI" sz="600" dirty="0"/>
              <a:t>Hyrynsalmi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74900" y="1502002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600" dirty="0" err="1"/>
              <a:t>Research</a:t>
            </a:r>
            <a:endParaRPr lang="fi-FI" sz="600" dirty="0"/>
          </a:p>
          <a:p>
            <a:r>
              <a:rPr lang="fi-FI" sz="600" dirty="0" err="1"/>
              <a:t>Manager</a:t>
            </a:r>
            <a:endParaRPr lang="fi-FI" sz="600" dirty="0"/>
          </a:p>
          <a:p>
            <a:r>
              <a:rPr lang="fi-FI" sz="600" dirty="0"/>
              <a:t>*Jari Soini</a:t>
            </a:r>
          </a:p>
        </p:txBody>
      </p:sp>
      <p:pic>
        <p:nvPicPr>
          <p:cNvPr id="24" name="Picture 20" descr="kuva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0" y="858494"/>
            <a:ext cx="1235208" cy="7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0769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/>
      <p:bldP spid="16" grpId="0" animBg="1"/>
      <p:bldP spid="19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TUT_esityspohja">
  <a:themeElements>
    <a:clrScheme name="TTY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CBAFF"/>
      </a:accent1>
      <a:accent2>
        <a:srgbClr val="A7D908"/>
      </a:accent2>
      <a:accent3>
        <a:srgbClr val="FF8800"/>
      </a:accent3>
      <a:accent4>
        <a:srgbClr val="046A1D"/>
      </a:accent4>
      <a:accent5>
        <a:srgbClr val="0068BA"/>
      </a:accent5>
      <a:accent6>
        <a:srgbClr val="C0002A"/>
      </a:accent6>
      <a:hlink>
        <a:srgbClr val="34B9FF"/>
      </a:hlink>
      <a:folHlink>
        <a:srgbClr val="A6DB00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ukautettu suunnittelumalli">
  <a:themeElements>
    <a:clrScheme name="Mukautettu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B7F26"/>
      </a:accent1>
      <a:accent2>
        <a:srgbClr val="2C357E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994F07"/>
      </a:hlink>
      <a:folHlink>
        <a:srgbClr val="6C9200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TUT_esityspohja</Template>
  <TotalTime>0</TotalTime>
  <Words>515</Words>
  <Application>Microsoft Office PowerPoint</Application>
  <PresentationFormat>Egendefinert</PresentationFormat>
  <Paragraphs>125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10</vt:i4>
      </vt:variant>
    </vt:vector>
  </HeadingPairs>
  <TitlesOfParts>
    <vt:vector size="12" baseType="lpstr">
      <vt:lpstr>TUT_esityspohja</vt:lpstr>
      <vt:lpstr>Mukautettu suunnittelumalli</vt:lpstr>
      <vt:lpstr>The Baltic Sea Area – fortrunner in digitalization! Brussels 16.11.2016    Innovative regional solutions </vt:lpstr>
      <vt:lpstr>Satakunta region / West Finland </vt:lpstr>
      <vt:lpstr>Case: Portable Sensor Management for Reliable          Condition Measurement </vt:lpstr>
      <vt:lpstr>Innovative aspects</vt:lpstr>
      <vt:lpstr>Solution: Portable Sensor System</vt:lpstr>
      <vt:lpstr>Collecting the sensor data</vt:lpstr>
      <vt:lpstr>Presenting the sensor data (Web UI)</vt:lpstr>
      <vt:lpstr>Summary</vt:lpstr>
      <vt:lpstr>TUT Pori, Research groups</vt:lpstr>
      <vt:lpstr>PowerPoint-presentasjon</vt:lpstr>
    </vt:vector>
  </TitlesOfParts>
  <Company>Tampere University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Andersin Virpi</dc:creator>
  <cp:lastModifiedBy>VNB5</cp:lastModifiedBy>
  <cp:revision>215</cp:revision>
  <dcterms:created xsi:type="dcterms:W3CDTF">2016-11-10T06:20:06Z</dcterms:created>
  <dcterms:modified xsi:type="dcterms:W3CDTF">2016-11-24T14:39:53Z</dcterms:modified>
</cp:coreProperties>
</file>