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60" r:id="rId4"/>
    <p:sldId id="258" r:id="rId5"/>
    <p:sldId id="256" r:id="rId6"/>
    <p:sldId id="261" r:id="rId7"/>
    <p:sldId id="259" r:id="rId8"/>
  </p:sldIdLst>
  <p:sldSz cx="9144000" cy="6858000" type="screen4x3"/>
  <p:notesSz cx="7099300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9" d="100"/>
          <a:sy n="79" d="100"/>
        </p:scale>
        <p:origin x="-22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988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735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75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474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570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84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56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392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981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306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330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9D8C1-A792-480A-B706-868752E2F531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3F07F-E05E-4ECB-89EE-0F1AA0C4703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851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donner@znak.f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83835" y="4597783"/>
            <a:ext cx="9493623" cy="1502228"/>
          </a:xfrm>
        </p:spPr>
      </p:pic>
      <p:sp>
        <p:nvSpPr>
          <p:cNvPr id="3" name="Suorakulmio 2"/>
          <p:cNvSpPr/>
          <p:nvPr/>
        </p:nvSpPr>
        <p:spPr>
          <a:xfrm>
            <a:off x="922283" y="1053828"/>
            <a:ext cx="6751583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i-FI" dirty="0">
              <a:latin typeface="Calibri" panose="020F0502020204030204" pitchFamily="34" charset="0"/>
            </a:endParaRPr>
          </a:p>
          <a:p>
            <a:pPr algn="ctr"/>
            <a:r>
              <a:rPr lang="en-US" sz="2700" dirty="0"/>
              <a:t>Bottom‐up! </a:t>
            </a:r>
          </a:p>
          <a:p>
            <a:r>
              <a:rPr lang="en-US" sz="2700" dirty="0"/>
              <a:t>   A faster track in constructing cost‐effective    </a:t>
            </a:r>
            <a:br>
              <a:rPr lang="en-US" sz="2700" dirty="0"/>
            </a:br>
            <a:r>
              <a:rPr lang="en-US" sz="2700" dirty="0"/>
              <a:t>         rural networks with high penetration</a:t>
            </a:r>
          </a:p>
          <a:p>
            <a:endParaRPr lang="en-US" sz="2700" dirty="0"/>
          </a:p>
          <a:p>
            <a:endParaRPr lang="en-US" sz="2100" dirty="0"/>
          </a:p>
          <a:p>
            <a:pPr algn="ctr"/>
            <a:r>
              <a:rPr lang="en-US" dirty="0">
                <a:latin typeface="Calibri" panose="020F0502020204030204" pitchFamily="34" charset="0"/>
              </a:rPr>
              <a:t>Philip Donner</a:t>
            </a:r>
          </a:p>
          <a:p>
            <a:r>
              <a:rPr lang="en-US" dirty="0">
                <a:latin typeface="Calibri" panose="020F0502020204030204" pitchFamily="34" charset="0"/>
              </a:rPr>
              <a:t>	        Village Network Cooperative of North-Western </a:t>
            </a:r>
            <a:r>
              <a:rPr lang="en-US" dirty="0" err="1">
                <a:latin typeface="Calibri" panose="020F0502020204030204" pitchFamily="34" charset="0"/>
              </a:rPr>
              <a:t>Kuhmo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    </a:t>
            </a:r>
            <a:r>
              <a:rPr lang="en-US" dirty="0" err="1">
                <a:latin typeface="Calibri" panose="020F0502020204030204" pitchFamily="34" charset="0"/>
              </a:rPr>
              <a:t>iBSG</a:t>
            </a:r>
            <a:r>
              <a:rPr lang="en-US" dirty="0">
                <a:latin typeface="Calibri" panose="020F0502020204030204" pitchFamily="34" charset="0"/>
              </a:rPr>
              <a:t> Seminar, 16.11.2016 at Arts, Brussels</a:t>
            </a:r>
          </a:p>
          <a:p>
            <a:endParaRPr lang="en" sz="1500" dirty="0">
              <a:latin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902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3332" y="857250"/>
            <a:ext cx="8080412" cy="3122195"/>
          </a:xfrm>
        </p:spPr>
      </p:pic>
      <p:sp>
        <p:nvSpPr>
          <p:cNvPr id="3" name="Tekstiruutu 2"/>
          <p:cNvSpPr txBox="1"/>
          <p:nvPr/>
        </p:nvSpPr>
        <p:spPr>
          <a:xfrm>
            <a:off x="291133" y="1854852"/>
            <a:ext cx="4963699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challenging context</a:t>
            </a:r>
          </a:p>
          <a:p>
            <a:endParaRPr lang="en-US" sz="1050" dirty="0"/>
          </a:p>
          <a:p>
            <a:r>
              <a:rPr lang="en-US" sz="1500" dirty="0" err="1"/>
              <a:t>Kuhmo</a:t>
            </a:r>
            <a:r>
              <a:rPr lang="en-US" sz="1500" dirty="0"/>
              <a:t> town, in mid-eastern Finland at the Russian border</a:t>
            </a:r>
          </a:p>
          <a:p>
            <a:r>
              <a:rPr lang="en-US" sz="1500" dirty="0"/>
              <a:t>Low population density and long distances</a:t>
            </a:r>
          </a:p>
          <a:p>
            <a:r>
              <a:rPr lang="en-US" sz="1500" dirty="0"/>
              <a:t>Skewed age distribution: many elderly and few young ones</a:t>
            </a:r>
          </a:p>
          <a:p>
            <a:r>
              <a:rPr lang="en-US" sz="1500" dirty="0"/>
              <a:t>Mixed economy in transition:</a:t>
            </a:r>
          </a:p>
          <a:p>
            <a:r>
              <a:rPr lang="en-US" sz="1500" dirty="0"/>
              <a:t>forestry, milk and beef cattle farms</a:t>
            </a:r>
          </a:p>
          <a:p>
            <a:r>
              <a:rPr lang="en-US" sz="1500" dirty="0"/>
              <a:t>Services concentrated in the urban center</a:t>
            </a:r>
          </a:p>
          <a:p>
            <a:endParaRPr lang="en-US" sz="1350" dirty="0"/>
          </a:p>
          <a:p>
            <a:endParaRPr lang="en" sz="1350" dirty="0"/>
          </a:p>
          <a:p>
            <a:endParaRPr lang="en" sz="1350" dirty="0"/>
          </a:p>
          <a:p>
            <a:endParaRPr lang="en" sz="1350" dirty="0"/>
          </a:p>
          <a:p>
            <a:endParaRPr lang="en" sz="1350" dirty="0"/>
          </a:p>
          <a:p>
            <a:endParaRPr lang="fi-FI" sz="1350" dirty="0"/>
          </a:p>
        </p:txBody>
      </p:sp>
      <p:sp>
        <p:nvSpPr>
          <p:cNvPr id="5" name="Tekstiruutu 4"/>
          <p:cNvSpPr txBox="1"/>
          <p:nvPr/>
        </p:nvSpPr>
        <p:spPr>
          <a:xfrm>
            <a:off x="4042443" y="4129372"/>
            <a:ext cx="5101557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Local resources</a:t>
            </a:r>
            <a:endParaRPr lang="en-US" dirty="0"/>
          </a:p>
          <a:p>
            <a:endParaRPr lang="en-US" sz="1050" dirty="0"/>
          </a:p>
          <a:p>
            <a:r>
              <a:rPr lang="en-US" sz="1500" dirty="0"/>
              <a:t>Network of village societies, village property</a:t>
            </a:r>
          </a:p>
          <a:p>
            <a:r>
              <a:rPr lang="en-US" sz="1500" dirty="0"/>
              <a:t>Buildings with rooms suitable for network installations</a:t>
            </a:r>
          </a:p>
          <a:p>
            <a:r>
              <a:rPr lang="en-US" sz="1500" dirty="0"/>
              <a:t>Knowledge in local geography</a:t>
            </a:r>
          </a:p>
          <a:p>
            <a:r>
              <a:rPr lang="en-US" sz="1500" dirty="0"/>
              <a:t>Readiness to do voluntary cooperative work, '</a:t>
            </a:r>
            <a:r>
              <a:rPr lang="en-US" sz="1500" dirty="0" err="1"/>
              <a:t>talkoo</a:t>
            </a:r>
            <a:r>
              <a:rPr lang="en-US" sz="1500" dirty="0"/>
              <a:t>'</a:t>
            </a:r>
          </a:p>
          <a:p>
            <a:r>
              <a:rPr lang="en-US" sz="1500" dirty="0"/>
              <a:t>Earthwork construction skills, shovel machines</a:t>
            </a:r>
          </a:p>
          <a:p>
            <a:endParaRPr lang="fi-FI" sz="1350" dirty="0"/>
          </a:p>
        </p:txBody>
      </p:sp>
    </p:spTree>
    <p:extLst>
      <p:ext uri="{BB962C8B-B14F-4D97-AF65-F5344CB8AC3E}">
        <p14:creationId xmlns:p14="http://schemas.microsoft.com/office/powerpoint/2010/main" val="258030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2190" y="857249"/>
            <a:ext cx="9312443" cy="3222608"/>
          </a:xfrm>
        </p:spPr>
      </p:pic>
      <p:sp>
        <p:nvSpPr>
          <p:cNvPr id="3" name="Tekstiruutu 2"/>
          <p:cNvSpPr txBox="1"/>
          <p:nvPr/>
        </p:nvSpPr>
        <p:spPr>
          <a:xfrm>
            <a:off x="863971" y="4228987"/>
            <a:ext cx="77994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Aims</a:t>
            </a:r>
            <a:endParaRPr lang="en-US" dirty="0"/>
          </a:p>
          <a:p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Improve living conditions of inhabitants and working conditions of companies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Equal and accessible public services over Internet and high speed Intranet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Activate the local population and provide business </a:t>
            </a:r>
            <a:r>
              <a:rPr lang="en-US" sz="1500"/>
              <a:t>opportunities for </a:t>
            </a:r>
            <a:r>
              <a:rPr lang="en-US" sz="1500" dirty="0"/>
              <a:t>local earthwork companies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Provide infrastructure for two-way, low-latency audiovisual communication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fr-BE" sz="150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fi-FI" sz="1350" dirty="0"/>
          </a:p>
        </p:txBody>
      </p:sp>
    </p:spTree>
    <p:extLst>
      <p:ext uri="{BB962C8B-B14F-4D97-AF65-F5344CB8AC3E}">
        <p14:creationId xmlns:p14="http://schemas.microsoft.com/office/powerpoint/2010/main" val="140026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1234" y="857250"/>
            <a:ext cx="7342768" cy="2818523"/>
          </a:xfrm>
        </p:spPr>
      </p:pic>
      <p:sp>
        <p:nvSpPr>
          <p:cNvPr id="3" name="Tekstiruutu 2"/>
          <p:cNvSpPr txBox="1"/>
          <p:nvPr/>
        </p:nvSpPr>
        <p:spPr>
          <a:xfrm>
            <a:off x="1505374" y="3817667"/>
            <a:ext cx="5304786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Strategy</a:t>
            </a:r>
            <a:endParaRPr lang="en-US" dirty="0"/>
          </a:p>
          <a:p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Well-functioning and sustainable optical fiber networks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Neighborhood model: Bottom-up oriented activation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Network construction is no rocket science (80% earthwork)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Everyone wants to subscribe to the self-constructed net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Infrastructure for services are based on tools, which resemble </a:t>
            </a:r>
            <a:br>
              <a:rPr lang="en-US" sz="1500" dirty="0"/>
            </a:br>
            <a:r>
              <a:rPr lang="en-US" sz="1500" dirty="0"/>
              <a:t>telephones and TV-sets, but which are much easier to use</a:t>
            </a:r>
          </a:p>
          <a:p>
            <a:endParaRPr lang="fi-FI" sz="1350" dirty="0"/>
          </a:p>
        </p:txBody>
      </p:sp>
    </p:spTree>
    <p:extLst>
      <p:ext uri="{BB962C8B-B14F-4D97-AF65-F5344CB8AC3E}">
        <p14:creationId xmlns:p14="http://schemas.microsoft.com/office/powerpoint/2010/main" val="10462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95" y="830177"/>
            <a:ext cx="7170750" cy="2687504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1534027" y="3839742"/>
            <a:ext cx="66885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Achievements</a:t>
            </a:r>
            <a:endParaRPr lang="en-US" dirty="0"/>
          </a:p>
          <a:p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500" dirty="0"/>
              <a:t>204 members of cooperative, 224 subscriber lines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500" dirty="0"/>
              <a:t>150 km core networks in 6 weeks (timing, local constructors)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500" dirty="0"/>
              <a:t>36 500 hours voluntary input (1 machine hour = 2 human work hours)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500" dirty="0"/>
              <a:t>Low cost construction: 6-7 €/m core network routes, 2-3 €/m for subscriber lines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500" dirty="0"/>
              <a:t>High penetration rate (60% cf. 15-25% in telecom projects)</a:t>
            </a:r>
          </a:p>
          <a:p>
            <a:endParaRPr lang="fi-FI" sz="1350" dirty="0"/>
          </a:p>
        </p:txBody>
      </p:sp>
    </p:spTree>
    <p:extLst>
      <p:ext uri="{BB962C8B-B14F-4D97-AF65-F5344CB8AC3E}">
        <p14:creationId xmlns:p14="http://schemas.microsoft.com/office/powerpoint/2010/main" val="79197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1417" y="857252"/>
            <a:ext cx="8004824" cy="2026784"/>
          </a:xfrm>
          <a:effectLst>
            <a:glow rad="127000">
              <a:schemeClr val="bg1"/>
            </a:glow>
          </a:effectLst>
        </p:spPr>
      </p:pic>
      <p:sp>
        <p:nvSpPr>
          <p:cNvPr id="3" name="Suorakulmio 2"/>
          <p:cNvSpPr/>
          <p:nvPr/>
        </p:nvSpPr>
        <p:spPr>
          <a:xfrm>
            <a:off x="447289" y="2969203"/>
            <a:ext cx="8101148" cy="2700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Advantages</a:t>
            </a:r>
          </a:p>
          <a:p>
            <a:endParaRPr lang="en-US" sz="900" dirty="0">
              <a:latin typeface="Calibri" panose="020F0502020204030204" pitchFamily="34" charset="0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100 € cooperative share, 500 €  / subscriber line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Low monthly fee 28 € / month (for a 100/100 Mbps Internet and 1/1 </a:t>
            </a:r>
            <a:r>
              <a:rPr lang="en-US" sz="1500" dirty="0" err="1">
                <a:latin typeface="Calibri" panose="020F0502020204030204" pitchFamily="34" charset="0"/>
              </a:rPr>
              <a:t>Gbps</a:t>
            </a:r>
            <a:r>
              <a:rPr lang="en-US" sz="1500" dirty="0">
                <a:latin typeface="Calibri" panose="020F0502020204030204" pitchFamily="34" charset="0"/>
              </a:rPr>
              <a:t> Intranet connection)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Network owned by cooperative members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050" dirty="0">
              <a:latin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</a:rPr>
              <a:t>Conclusion</a:t>
            </a:r>
          </a:p>
          <a:p>
            <a:endParaRPr lang="en-US" sz="900" dirty="0">
              <a:latin typeface="Calibri" panose="020F0502020204030204" pitchFamily="34" charset="0"/>
            </a:endParaRPr>
          </a:p>
          <a:p>
            <a:r>
              <a:rPr lang="en-ZA" sz="1500" dirty="0"/>
              <a:t>The information society should be based on an </a:t>
            </a:r>
            <a:r>
              <a:rPr lang="en-ZA" sz="1500" dirty="0" err="1"/>
              <a:t>optofiber</a:t>
            </a:r>
            <a:r>
              <a:rPr lang="en-ZA" sz="1500" dirty="0"/>
              <a:t> network infrastructure. This can be built cost-effectively as village networks in a self-reliant bottom-up oriented manner: This is the best way to achieve a high penetration percentage, cost-effective construction and low subscriber fees. It also generates social cohesion, it stimulates local earthworks construction and generates tax income.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34456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83835" y="4597783"/>
            <a:ext cx="9493623" cy="1502228"/>
          </a:xfrm>
        </p:spPr>
      </p:pic>
      <p:sp>
        <p:nvSpPr>
          <p:cNvPr id="3" name="Suorakulmio 2"/>
          <p:cNvSpPr/>
          <p:nvPr/>
        </p:nvSpPr>
        <p:spPr>
          <a:xfrm>
            <a:off x="3302530" y="2514209"/>
            <a:ext cx="623235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500" dirty="0">
                <a:latin typeface="Calibri" panose="020F0502020204030204" pitchFamily="34" charset="0"/>
              </a:rPr>
              <a:t>Philip Donner</a:t>
            </a:r>
          </a:p>
          <a:p>
            <a:r>
              <a:rPr lang="fi-FI" sz="1500" dirty="0">
                <a:latin typeface="Calibri" panose="020F0502020204030204" pitchFamily="34" charset="0"/>
              </a:rPr>
              <a:t>Kokkovaarantie 1063</a:t>
            </a:r>
          </a:p>
          <a:p>
            <a:r>
              <a:rPr lang="fi-FI" sz="1500" dirty="0">
                <a:latin typeface="Calibri" panose="020F0502020204030204" pitchFamily="34" charset="0"/>
              </a:rPr>
              <a:t>88760 </a:t>
            </a:r>
            <a:r>
              <a:rPr lang="fi-FI" sz="1500" dirty="0" err="1">
                <a:latin typeface="Calibri" panose="020F0502020204030204" pitchFamily="34" charset="0"/>
              </a:rPr>
              <a:t>Iivantiira</a:t>
            </a:r>
            <a:endParaRPr lang="fi-FI" sz="1500" dirty="0">
              <a:latin typeface="Calibri" panose="020F0502020204030204" pitchFamily="34" charset="0"/>
            </a:endParaRPr>
          </a:p>
          <a:p>
            <a:r>
              <a:rPr lang="fi-FI" sz="1500" dirty="0">
                <a:latin typeface="Calibri" panose="020F0502020204030204" pitchFamily="34" charset="0"/>
              </a:rPr>
              <a:t>Finland</a:t>
            </a:r>
          </a:p>
          <a:p>
            <a:endParaRPr lang="fi-FI" sz="1500" dirty="0">
              <a:latin typeface="Calibri" panose="020F0502020204030204" pitchFamily="34" charset="0"/>
            </a:endParaRPr>
          </a:p>
          <a:p>
            <a:r>
              <a:rPr lang="fi-FI" sz="1500" u="sng" dirty="0">
                <a:solidFill>
                  <a:srgbClr val="0000FF"/>
                </a:solidFill>
                <a:latin typeface="Calibri" panose="020F0502020204030204" pitchFamily="34" charset="0"/>
                <a:hlinkClick r:id="rId3"/>
              </a:rPr>
              <a:t>mailto:pdonner@znak.fi</a:t>
            </a:r>
          </a:p>
          <a:p>
            <a:r>
              <a:rPr lang="en" sz="1500" dirty="0">
                <a:latin typeface="Calibri" panose="020F0502020204030204" pitchFamily="34" charset="0"/>
              </a:rPr>
              <a:t>+358-400404555</a:t>
            </a:r>
          </a:p>
          <a:p>
            <a:endParaRPr lang="en" sz="1500" dirty="0">
              <a:latin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</a:rPr>
              <a:t>			        Graphical artwork by Juha Sven Korhonen</a:t>
            </a: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4290" y="1210794"/>
            <a:ext cx="3556025" cy="59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19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353</Words>
  <Application>Microsoft Office PowerPoint</Application>
  <PresentationFormat>Skjermfremvisning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Office-teema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pdonner</dc:creator>
  <cp:lastModifiedBy>VNB5</cp:lastModifiedBy>
  <cp:revision>36</cp:revision>
  <cp:lastPrinted>2016-11-14T09:16:45Z</cp:lastPrinted>
  <dcterms:created xsi:type="dcterms:W3CDTF">2016-11-13T13:33:43Z</dcterms:created>
  <dcterms:modified xsi:type="dcterms:W3CDTF">2016-11-24T14:39:27Z</dcterms:modified>
</cp:coreProperties>
</file>